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321" r:id="rId4"/>
    <p:sldId id="342" r:id="rId5"/>
    <p:sldId id="299" r:id="rId6"/>
    <p:sldId id="343" r:id="rId7"/>
    <p:sldId id="302" r:id="rId8"/>
    <p:sldId id="316" r:id="rId9"/>
    <p:sldId id="317" r:id="rId10"/>
    <p:sldId id="318" r:id="rId11"/>
    <p:sldId id="319" r:id="rId12"/>
    <p:sldId id="273" r:id="rId13"/>
    <p:sldId id="320" r:id="rId14"/>
    <p:sldId id="325" r:id="rId15"/>
    <p:sldId id="332" r:id="rId16"/>
    <p:sldId id="334" r:id="rId17"/>
    <p:sldId id="256" r:id="rId18"/>
    <p:sldId id="307" r:id="rId19"/>
    <p:sldId id="311" r:id="rId20"/>
    <p:sldId id="336" r:id="rId21"/>
    <p:sldId id="337" r:id="rId22"/>
    <p:sldId id="308" r:id="rId23"/>
    <p:sldId id="312" r:id="rId24"/>
    <p:sldId id="339" r:id="rId25"/>
    <p:sldId id="338" r:id="rId26"/>
    <p:sldId id="309" r:id="rId27"/>
    <p:sldId id="306" r:id="rId28"/>
    <p:sldId id="340" r:id="rId29"/>
    <p:sldId id="314" r:id="rId30"/>
    <p:sldId id="313" r:id="rId31"/>
    <p:sldId id="341" r:id="rId32"/>
    <p:sldId id="315" r:id="rId33"/>
    <p:sldId id="323" r:id="rId34"/>
    <p:sldId id="324" r:id="rId35"/>
    <p:sldId id="322" r:id="rId36"/>
    <p:sldId id="344" r:id="rId37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575D1"/>
    <a:srgbClr val="2F2F8D"/>
    <a:srgbClr val="0099FF"/>
    <a:srgbClr val="CC7900"/>
    <a:srgbClr val="FF0000"/>
    <a:srgbClr val="857DC1"/>
    <a:srgbClr val="ACA7D5"/>
    <a:srgbClr val="C8FF2D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8246" autoAdjust="0"/>
    <p:restoredTop sz="94660"/>
  </p:normalViewPr>
  <p:slideViewPr>
    <p:cSldViewPr>
      <p:cViewPr varScale="1">
        <p:scale>
          <a:sx n="71" d="100"/>
          <a:sy n="71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60F9-4C1E-4EF5-A447-63188B564F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082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1AF6E-EF57-479A-90AB-346FD2A929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21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B652-B7C3-4FEA-BCB1-866645F60B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3964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69C7-757A-4295-9A38-31E994879E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861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FCAF-BEAB-40D0-AD87-D419CC3FCF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0276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8451-BE6C-4E66-9DC2-56D89966B4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8181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4BB8-108A-408F-8EE1-27FD0BA965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238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008C4-A78A-4FC7-B2B1-3BE71A309C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5243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E53E-28C1-43D1-BEAA-9494C5A216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096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578A2-9C80-4F23-A580-2FDA8C5D6E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3920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55CC-CBF9-44F5-BC99-0177BA533D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5758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fld id="{D01ED0F6-0AA0-44B0-9611-A4EFB8DFB1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60325" y="4532313"/>
            <a:ext cx="29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40000"/>
              <a:buFontTx/>
              <a:buChar char="•"/>
              <a:defRPr/>
            </a:pPr>
            <a:endParaRPr lang="en-US" sz="1800" b="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wmf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wmf"/><Relationship Id="rId7" Type="http://schemas.openxmlformats.org/officeDocument/2006/relationships/image" Target="../media/image5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1329">
            <a:off x="4146640" y="514214"/>
            <a:ext cx="4481290" cy="336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18109" y="457200"/>
            <a:ext cx="3996691" cy="276998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CA" sz="5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que Display SSi" pitchFamily="18" charset="0"/>
              </a:rPr>
              <a:t>THE </a:t>
            </a:r>
            <a:r>
              <a:rPr lang="en-CA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que Display SSi" pitchFamily="18" charset="0"/>
              </a:rPr>
              <a:t> </a:t>
            </a:r>
          </a:p>
          <a:p>
            <a:pPr algn="ctr">
              <a:defRPr/>
            </a:pPr>
            <a:r>
              <a:rPr lang="en-CA" sz="5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que Display SSi" pitchFamily="18" charset="0"/>
              </a:rPr>
              <a:t>PERIODIC </a:t>
            </a:r>
            <a:r>
              <a:rPr lang="en-C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que Display SSi" pitchFamily="18" charset="0"/>
              </a:rPr>
              <a:t> </a:t>
            </a:r>
          </a:p>
          <a:p>
            <a:pPr algn="ctr">
              <a:defRPr/>
            </a:pPr>
            <a:r>
              <a:rPr lang="en-CA" sz="5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que Display SSi" pitchFamily="18" charset="0"/>
              </a:rPr>
              <a:t>TABLE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625" y="4114800"/>
            <a:ext cx="17224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114800"/>
            <a:ext cx="174148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171608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6670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55320" y="5516940"/>
            <a:ext cx="8324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CA" dirty="0"/>
              <a:t>They are </a:t>
            </a:r>
            <a:r>
              <a:rPr lang="en-CA" b="0" dirty="0"/>
              <a:t>____________</a:t>
            </a:r>
            <a:r>
              <a:rPr lang="en-CA" dirty="0"/>
              <a:t> , </a:t>
            </a:r>
            <a:r>
              <a:rPr lang="en-CA" b="0" dirty="0"/>
              <a:t>__________</a:t>
            </a:r>
            <a:r>
              <a:rPr lang="en-CA" dirty="0"/>
              <a:t> , </a:t>
            </a:r>
            <a:r>
              <a:rPr lang="en-CA" b="0" dirty="0"/>
              <a:t>______</a:t>
            </a:r>
            <a:r>
              <a:rPr lang="en-CA" dirty="0"/>
              <a:t> when solid, </a:t>
            </a:r>
            <a:r>
              <a:rPr lang="en-CA" b="0" dirty="0"/>
              <a:t>______________</a:t>
            </a:r>
            <a:r>
              <a:rPr lang="en-CA" dirty="0"/>
              <a:t> and </a:t>
            </a:r>
            <a:r>
              <a:rPr lang="en-CA" b="0" dirty="0" smtClean="0"/>
              <a:t>____________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598170" y="2030730"/>
            <a:ext cx="6869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CA" dirty="0" smtClean="0"/>
              <a:t>                      These ones are: </a:t>
            </a:r>
            <a:r>
              <a:rPr lang="en-CA" b="0" dirty="0" smtClean="0"/>
              <a:t>______</a:t>
            </a:r>
            <a:r>
              <a:rPr lang="en-CA" dirty="0" smtClean="0"/>
              <a:t> , </a:t>
            </a:r>
            <a:r>
              <a:rPr lang="en-CA" b="0" dirty="0" smtClean="0"/>
              <a:t>__________ </a:t>
            </a:r>
            <a:r>
              <a:rPr lang="en-CA" dirty="0" smtClean="0"/>
              <a:t>, </a:t>
            </a:r>
            <a:r>
              <a:rPr lang="en-CA" b="0" dirty="0" smtClean="0"/>
              <a:t>_____</a:t>
            </a:r>
            <a:r>
              <a:rPr lang="en-CA" dirty="0" smtClean="0"/>
              <a:t> , </a:t>
            </a:r>
            <a:r>
              <a:rPr lang="en-CA" b="0" dirty="0" smtClean="0"/>
              <a:t>________</a:t>
            </a:r>
            <a:r>
              <a:rPr lang="en-CA" dirty="0" smtClean="0"/>
              <a:t> , and </a:t>
            </a:r>
            <a:r>
              <a:rPr lang="en-CA" b="0" dirty="0" smtClean="0"/>
              <a:t>______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04800" y="1668463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CA" dirty="0" smtClean="0"/>
              <a:t>                                      and five non-metals which   </a:t>
            </a:r>
          </a:p>
          <a:p>
            <a:pPr eaLnBrk="1" hangingPunct="1">
              <a:buSzPct val="130000"/>
            </a:pPr>
            <a:r>
              <a:rPr lang="en-CA" dirty="0"/>
              <a:t> </a:t>
            </a:r>
            <a:r>
              <a:rPr lang="en-CA" dirty="0" smtClean="0"/>
              <a:t>   are </a:t>
            </a:r>
            <a:r>
              <a:rPr lang="en-CA" b="0" dirty="0" smtClean="0"/>
              <a:t>_____</a:t>
            </a:r>
            <a:r>
              <a:rPr lang="en-CA" dirty="0" smtClean="0"/>
              <a:t> .  </a:t>
            </a:r>
            <a:endParaRPr lang="en-CA" dirty="0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33400" y="1295400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CA" dirty="0"/>
              <a:t>                                                    </a:t>
            </a:r>
            <a:r>
              <a:rPr lang="en-CA" dirty="0" smtClean="0"/>
              <a:t>   except for </a:t>
            </a:r>
            <a:r>
              <a:rPr lang="en-CA" b="0" dirty="0" smtClean="0"/>
              <a:t>________</a:t>
            </a:r>
            <a:endParaRPr lang="en-CA" b="0" dirty="0"/>
          </a:p>
          <a:p>
            <a:pPr eaLnBrk="1" hangingPunct="1">
              <a:buSzPct val="130000"/>
            </a:pPr>
            <a:r>
              <a:rPr lang="en-CA" dirty="0"/>
              <a:t> which is </a:t>
            </a:r>
            <a:r>
              <a:rPr lang="en-CA" dirty="0" smtClean="0"/>
              <a:t>a </a:t>
            </a:r>
            <a:r>
              <a:rPr lang="en-CA" b="0" dirty="0" smtClean="0"/>
              <a:t>_____</a:t>
            </a:r>
            <a:r>
              <a:rPr lang="en-CA" dirty="0" smtClean="0"/>
              <a:t> ,     </a:t>
            </a:r>
            <a:endParaRPr lang="en-CA" dirty="0"/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6690" y="685800"/>
            <a:ext cx="2303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200" u="sng" dirty="0">
                <a:solidFill>
                  <a:srgbClr val="0033CC"/>
                </a:solidFill>
              </a:rPr>
              <a:t>Non-Metals</a:t>
            </a:r>
            <a:r>
              <a:rPr lang="en-CA" sz="3200" dirty="0">
                <a:solidFill>
                  <a:srgbClr val="0033CC"/>
                </a:solidFill>
              </a:rPr>
              <a:t>:</a:t>
            </a:r>
            <a:endParaRPr lang="en-CA" sz="3200" u="sng" dirty="0">
              <a:solidFill>
                <a:srgbClr val="0033CC"/>
              </a:solidFill>
            </a:endParaRPr>
          </a:p>
        </p:txBody>
      </p:sp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239712" y="1295400"/>
            <a:ext cx="4408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/>
              <a:t>Most non-metals </a:t>
            </a:r>
            <a:r>
              <a:rPr lang="en-CA" dirty="0" smtClean="0"/>
              <a:t>are </a:t>
            </a:r>
            <a:r>
              <a:rPr lang="en-CA" b="0" dirty="0" smtClean="0"/>
              <a:t>_____ </a:t>
            </a:r>
            <a:r>
              <a:rPr lang="en-CA" dirty="0" smtClean="0"/>
              <a:t>, </a:t>
            </a:r>
            <a:endParaRPr lang="en-CA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6587" y="685800"/>
            <a:ext cx="1486413" cy="2209800"/>
          </a:xfrm>
          <a:prstGeom prst="roundRect">
            <a:avLst>
              <a:gd name="adj" fmla="val 67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0"/>
          <a:stretch/>
        </p:blipFill>
        <p:spPr bwMode="auto">
          <a:xfrm flipH="1">
            <a:off x="3279775" y="2963863"/>
            <a:ext cx="2133600" cy="2065337"/>
          </a:xfrm>
          <a:prstGeom prst="roundRect">
            <a:avLst>
              <a:gd name="adj" fmla="val 67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09315" y="3017204"/>
            <a:ext cx="4138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1269" name="TextBox 12"/>
          <p:cNvSpPr txBox="1">
            <a:spLocks noChangeArrowheads="1"/>
          </p:cNvSpPr>
          <p:nvPr/>
        </p:nvSpPr>
        <p:spPr bwMode="auto">
          <a:xfrm>
            <a:off x="304800" y="5148263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/>
              <a:t>Non-metal elements are either </a:t>
            </a:r>
            <a:r>
              <a:rPr lang="en-CA" b="0" dirty="0" smtClean="0"/>
              <a:t>________ </a:t>
            </a:r>
            <a:r>
              <a:rPr lang="en-CA" dirty="0" smtClean="0"/>
              <a:t>or have </a:t>
            </a:r>
            <a:r>
              <a:rPr lang="en-CA" b="0" dirty="0" smtClean="0"/>
              <a:t>____________</a:t>
            </a:r>
            <a:r>
              <a:rPr lang="en-CA" dirty="0" smtClean="0"/>
              <a:t>.</a:t>
            </a:r>
            <a:r>
              <a:rPr lang="en-CA" b="0" dirty="0" smtClean="0"/>
              <a:t> </a:t>
            </a:r>
            <a:endParaRPr lang="en-CA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963863"/>
            <a:ext cx="2065338" cy="2065337"/>
          </a:xfrm>
          <a:prstGeom prst="roundRect">
            <a:avLst>
              <a:gd name="adj" fmla="val 67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026376" y="4362133"/>
            <a:ext cx="6575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819399" cy="2072258"/>
          </a:xfrm>
          <a:prstGeom prst="roundRect">
            <a:avLst>
              <a:gd name="adj" fmla="val 67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90500" y="-1143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METALS, NON-METALS &amp; METALLOIDS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6290" y="5131415"/>
            <a:ext cx="1303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colorless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6903720" y="5131415"/>
            <a:ext cx="194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various colors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1805940" y="5497830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not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malleable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3886200" y="5497830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not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ductile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5608320" y="5497830"/>
            <a:ext cx="976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brittle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40080" y="5878830"/>
            <a:ext cx="2271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poor conductors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3429000" y="5875020"/>
            <a:ext cx="1857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nonmagnetic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99460" y="1283970"/>
            <a:ext cx="87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gases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5661660" y="1287780"/>
            <a:ext cx="1335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bromine</a:t>
            </a:r>
            <a:r>
              <a:rPr lang="en-CA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93570" y="1653540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liquid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4122420" y="2030730"/>
            <a:ext cx="1067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carbon</a:t>
            </a:r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1051560" y="2023110"/>
            <a:ext cx="98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5257800" y="2030730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phosphorus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8170" y="2392680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sulfur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1573530" y="2392680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selenium</a:t>
            </a:r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3569970" y="2392680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iodine</a:t>
            </a:r>
            <a:r>
              <a:rPr lang="en-CA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1" grpId="0"/>
      <p:bldP spid="21" grpId="1"/>
      <p:bldP spid="9" grpId="0"/>
      <p:bldP spid="9" grpId="1"/>
      <p:bldP spid="8" grpId="0"/>
      <p:bldP spid="8" grpId="1"/>
      <p:bldP spid="11267" grpId="0"/>
      <p:bldP spid="11267" grpId="1"/>
      <p:bldP spid="11268" grpId="0"/>
      <p:bldP spid="11268" grpId="1"/>
      <p:bldP spid="2" grpId="0"/>
      <p:bldP spid="2" grpId="1"/>
      <p:bldP spid="11269" grpId="0"/>
      <p:bldP spid="11269" grpId="1"/>
      <p:bldP spid="13" grpId="0"/>
      <p:bldP spid="13" grpId="1"/>
      <p:bldP spid="3" grpId="0"/>
      <p:bldP spid="3" grpId="1"/>
      <p:bldP spid="19" grpId="0"/>
      <p:bldP spid="19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20" grpId="0"/>
      <p:bldP spid="20" grpId="1"/>
      <p:bldP spid="31" grpId="0"/>
      <p:bldP spid="3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62150" y="24343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SzPct val="130000"/>
            </a:pPr>
            <a:r>
              <a:rPr lang="en-US" dirty="0"/>
              <a:t>They are </a:t>
            </a:r>
            <a:r>
              <a:rPr lang="en-US" b="0" dirty="0"/>
              <a:t>___</a:t>
            </a:r>
            <a:r>
              <a:rPr lang="en-US" dirty="0"/>
              <a:t> electrical conductors.</a:t>
            </a:r>
            <a:endParaRPr lang="en-CA" dirty="0"/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75310" y="206502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</a:pPr>
            <a:r>
              <a:rPr lang="en-US" dirty="0"/>
              <a:t>They </a:t>
            </a:r>
            <a:r>
              <a:rPr lang="en-US" dirty="0" smtClean="0"/>
              <a:t>are mostly </a:t>
            </a:r>
            <a:r>
              <a:rPr lang="en-US" b="0" dirty="0" smtClean="0"/>
              <a:t>_______ </a:t>
            </a:r>
            <a:r>
              <a:rPr lang="en-US" dirty="0" smtClean="0"/>
              <a:t>in appearance but they are </a:t>
            </a:r>
            <a:r>
              <a:rPr lang="en-US" b="0" dirty="0" smtClean="0"/>
              <a:t>______</a:t>
            </a:r>
            <a:r>
              <a:rPr lang="en-US" dirty="0" smtClean="0"/>
              <a:t>. </a:t>
            </a:r>
            <a:endParaRPr lang="en-CA" dirty="0"/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94310" y="642620"/>
            <a:ext cx="210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200" u="sng" dirty="0">
                <a:solidFill>
                  <a:srgbClr val="0033CC"/>
                </a:solidFill>
              </a:rPr>
              <a:t>Metalloids</a:t>
            </a:r>
            <a:r>
              <a:rPr lang="en-CA" sz="3200" dirty="0">
                <a:solidFill>
                  <a:srgbClr val="0033CC"/>
                </a:solidFill>
              </a:rPr>
              <a:t>:</a:t>
            </a:r>
            <a:endParaRPr lang="en-CA" sz="3200" u="sng" dirty="0">
              <a:solidFill>
                <a:srgbClr val="0033CC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94310" y="1196658"/>
            <a:ext cx="716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/>
              <a:t>Metalloids are </a:t>
            </a:r>
            <a:r>
              <a:rPr lang="en-CA" b="0" dirty="0" smtClean="0"/>
              <a:t>________</a:t>
            </a:r>
            <a:r>
              <a:rPr lang="en-CA" dirty="0" smtClean="0"/>
              <a:t> at </a:t>
            </a:r>
            <a:r>
              <a:rPr lang="en-CA" dirty="0"/>
              <a:t>room temperature.</a:t>
            </a: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194310" y="1645920"/>
            <a:ext cx="822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/>
              <a:t>They have some properties of </a:t>
            </a:r>
            <a:r>
              <a:rPr lang="en-CA" b="0" dirty="0" smtClean="0"/>
              <a:t>____</a:t>
            </a:r>
            <a:r>
              <a:rPr lang="en-CA" dirty="0" smtClean="0"/>
              <a:t> metals </a:t>
            </a:r>
            <a:r>
              <a:rPr lang="en-CA" dirty="0"/>
              <a:t>and non-metals.</a:t>
            </a:r>
          </a:p>
        </p:txBody>
      </p:sp>
      <p:pic>
        <p:nvPicPr>
          <p:cNvPr id="12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82913"/>
            <a:ext cx="1703388" cy="1725612"/>
          </a:xfrm>
          <a:prstGeom prst="roundRect">
            <a:avLst>
              <a:gd name="adj" fmla="val 5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1697774" y="2989240"/>
            <a:ext cx="478008" cy="7082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4000" spc="50" dirty="0">
                <a:ln w="5715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ahoma" pitchFamily="34" charset="0"/>
                <a:cs typeface="Calibri" pitchFamily="34" charset="0"/>
              </a:rPr>
              <a:t>B</a:t>
            </a:r>
            <a:endParaRPr lang="en-CA" sz="3200" spc="50" dirty="0">
              <a:ln w="5715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ahoma" pitchFamily="34" charset="0"/>
              <a:cs typeface="Calibri" pitchFamily="34" charset="0"/>
            </a:endParaRPr>
          </a:p>
        </p:txBody>
      </p:sp>
      <p:pic>
        <p:nvPicPr>
          <p:cNvPr id="123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167" y="2982873"/>
            <a:ext cx="1703708" cy="1725652"/>
          </a:xfrm>
          <a:prstGeom prst="roundRect">
            <a:avLst>
              <a:gd name="adj" fmla="val 5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3771900" y="2965450"/>
            <a:ext cx="566278" cy="7082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4000" spc="50" dirty="0">
                <a:ln w="5715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ahoma" pitchFamily="34" charset="0"/>
                <a:cs typeface="Calibri" pitchFamily="34" charset="0"/>
              </a:rPr>
              <a:t>Si</a:t>
            </a:r>
            <a:endParaRPr lang="en-CA" sz="3200" spc="50" dirty="0">
              <a:ln w="5715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ahoma" pitchFamily="34" charset="0"/>
              <a:cs typeface="Calibri" pitchFamily="34" charset="0"/>
            </a:endParaRPr>
          </a:p>
        </p:txBody>
      </p:sp>
      <p:pic>
        <p:nvPicPr>
          <p:cNvPr id="1230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575" y="2989263"/>
            <a:ext cx="1690688" cy="1712912"/>
          </a:xfrm>
          <a:prstGeom prst="roundRect">
            <a:avLst>
              <a:gd name="adj" fmla="val 5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5870575" y="2989263"/>
            <a:ext cx="782477" cy="7081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4000" spc="50" dirty="0">
                <a:ln w="5715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ahoma" pitchFamily="34" charset="0"/>
                <a:cs typeface="Calibri" pitchFamily="34" charset="0"/>
              </a:rPr>
              <a:t>Ge</a:t>
            </a:r>
            <a:endParaRPr lang="en-CA" sz="3200" spc="50" dirty="0">
              <a:ln w="5715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ahoma" pitchFamily="34" charset="0"/>
              <a:cs typeface="Calibri" pitchFamily="34" charset="0"/>
            </a:endParaRPr>
          </a:p>
        </p:txBody>
      </p:sp>
      <p:pic>
        <p:nvPicPr>
          <p:cNvPr id="1230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52988"/>
            <a:ext cx="1703388" cy="1725612"/>
          </a:xfrm>
          <a:prstGeom prst="roundRect">
            <a:avLst>
              <a:gd name="adj" fmla="val 5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1676400" y="4857482"/>
            <a:ext cx="713645" cy="7082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4000" spc="50" dirty="0">
                <a:ln w="5715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ahoma" pitchFamily="34" charset="0"/>
                <a:cs typeface="Calibri" pitchFamily="34" charset="0"/>
              </a:rPr>
              <a:t>As</a:t>
            </a:r>
            <a:endParaRPr lang="en-CA" sz="3200" spc="50" dirty="0">
              <a:ln w="5715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ahoma" pitchFamily="34" charset="0"/>
              <a:cs typeface="Calibri" pitchFamily="34" charset="0"/>
            </a:endParaRPr>
          </a:p>
        </p:txBody>
      </p:sp>
      <p:pic>
        <p:nvPicPr>
          <p:cNvPr id="1230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963" y="4870980"/>
            <a:ext cx="1716087" cy="1707620"/>
          </a:xfrm>
          <a:prstGeom prst="roundRect">
            <a:avLst>
              <a:gd name="adj" fmla="val 5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 bwMode="auto">
          <a:xfrm>
            <a:off x="3763963" y="4862513"/>
            <a:ext cx="715350" cy="7078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4000" spc="50" dirty="0">
                <a:ln w="5715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ahoma" pitchFamily="34" charset="0"/>
                <a:cs typeface="Calibri" pitchFamily="34" charset="0"/>
              </a:rPr>
              <a:t>Sb</a:t>
            </a:r>
            <a:endParaRPr lang="en-CA" sz="3200" spc="50" dirty="0">
              <a:ln w="5715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ahoma" pitchFamily="34" charset="0"/>
              <a:cs typeface="Calibri" pitchFamily="34" charset="0"/>
            </a:endParaRP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575" y="4852988"/>
            <a:ext cx="1690688" cy="1712912"/>
          </a:xfrm>
          <a:prstGeom prst="roundRect">
            <a:avLst>
              <a:gd name="adj" fmla="val 5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5870575" y="4852988"/>
            <a:ext cx="664447" cy="7081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4000" spc="50" dirty="0">
                <a:ln w="5715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ahoma" pitchFamily="34" charset="0"/>
                <a:cs typeface="Calibri" pitchFamily="34" charset="0"/>
              </a:rPr>
              <a:t>Te</a:t>
            </a:r>
            <a:endParaRPr lang="en-CA" sz="3200" spc="50" dirty="0">
              <a:ln w="5715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ahoma" pitchFamily="34" charset="0"/>
              <a:cs typeface="Calibri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90500" y="-1143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METALS, NON-METALS &amp; METALLOIDS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7450" y="1188720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all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347210" y="1638300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both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2971800" y="2061210"/>
            <a:ext cx="1199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metallic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956310" y="2426970"/>
            <a:ext cx="976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brittle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3128010" y="2423160"/>
            <a:ext cx="61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fair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/>
      <p:bldP spid="8" grpId="1"/>
      <p:bldP spid="12291" grpId="0"/>
      <p:bldP spid="12291" grpId="1"/>
      <p:bldP spid="12292" grpId="0"/>
      <p:bldP spid="12292" grpId="1"/>
      <p:bldP spid="12294" grpId="0"/>
      <p:bldP spid="1229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5" grpId="0"/>
      <p:bldP spid="2" grpId="0"/>
      <p:bldP spid="2" grpId="1"/>
      <p:bldP spid="7" grpId="0"/>
      <p:bldP spid="7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381000" y="60642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u="sng" dirty="0">
                <a:solidFill>
                  <a:srgbClr val="0000FF"/>
                </a:solidFill>
              </a:rPr>
              <a:t>Chemical Family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CA" dirty="0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15000" cy="487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8024" y="971550"/>
            <a:ext cx="151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properties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81000" y="60579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US" dirty="0" smtClean="0"/>
              <a:t>                                 Is </a:t>
            </a:r>
            <a:r>
              <a:rPr lang="en-US" dirty="0"/>
              <a:t>a group (column) that contains elements with similar </a:t>
            </a:r>
            <a:r>
              <a:rPr lang="en-US" b="0" dirty="0"/>
              <a:t>_________ </a:t>
            </a:r>
            <a:r>
              <a:rPr lang="en-US" dirty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1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60579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US" dirty="0" smtClean="0"/>
              <a:t>                                 Is </a:t>
            </a:r>
            <a:r>
              <a:rPr lang="en-US" dirty="0"/>
              <a:t>a group (column) that contains elements with similar </a:t>
            </a:r>
            <a:r>
              <a:rPr lang="en-US" b="0" dirty="0"/>
              <a:t>_________ </a:t>
            </a:r>
            <a:r>
              <a:rPr lang="en-US" dirty="0"/>
              <a:t>.</a:t>
            </a:r>
            <a:endParaRPr lang="en-CA" dirty="0"/>
          </a:p>
        </p:txBody>
      </p:sp>
      <p:pic>
        <p:nvPicPr>
          <p:cNvPr id="1433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09863"/>
            <a:ext cx="8686800" cy="39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255713" y="1416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CC0000"/>
                </a:solidFill>
              </a:rPr>
              <a:t>Group 1</a:t>
            </a:r>
            <a:r>
              <a:rPr lang="en-US" dirty="0">
                <a:solidFill>
                  <a:srgbClr val="CC0000"/>
                </a:solidFill>
              </a:rPr>
              <a:t>:</a:t>
            </a:r>
            <a:endParaRPr lang="en-CA" dirty="0">
              <a:solidFill>
                <a:srgbClr val="CC0000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474913" y="1416050"/>
            <a:ext cx="1839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Alkali Metals</a:t>
            </a:r>
            <a:endParaRPr lang="en-CA" dirty="0">
              <a:solidFill>
                <a:srgbClr val="CC0000"/>
              </a:solidFill>
            </a:endParaRPr>
          </a:p>
        </p:txBody>
      </p:sp>
      <p:sp>
        <p:nvSpPr>
          <p:cNvPr id="30756" name="Freeform 36"/>
          <p:cNvSpPr>
            <a:spLocks/>
          </p:cNvSpPr>
          <p:nvPr/>
        </p:nvSpPr>
        <p:spPr bwMode="auto">
          <a:xfrm>
            <a:off x="657225" y="1600200"/>
            <a:ext cx="638175" cy="1157288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442913" y="3519488"/>
            <a:ext cx="471487" cy="3103562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381000" y="60642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u="sng" dirty="0">
                <a:solidFill>
                  <a:srgbClr val="0000FF"/>
                </a:solidFill>
              </a:rPr>
              <a:t>Chemical Family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308024" y="971550"/>
            <a:ext cx="151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properties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728" grpId="0"/>
      <p:bldP spid="30728" grpId="1"/>
      <p:bldP spid="30733" grpId="0"/>
      <p:bldP spid="30733" grpId="1"/>
      <p:bldP spid="30756" grpId="0" animBg="1"/>
      <p:bldP spid="30756" grpId="1" animBg="1"/>
      <p:bldP spid="9" grpId="0" animBg="1"/>
      <p:bldP spid="9" grpId="1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00025" y="693738"/>
            <a:ext cx="1662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 dirty="0">
                <a:solidFill>
                  <a:srgbClr val="CC0000"/>
                </a:solidFill>
              </a:rPr>
              <a:t>Group 1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  <a:endParaRPr lang="en-CA" sz="3200" dirty="0">
              <a:solidFill>
                <a:srgbClr val="CC0000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24025" y="693738"/>
            <a:ext cx="239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CC0000"/>
                </a:solidFill>
              </a:rPr>
              <a:t>Alkali Metals</a:t>
            </a:r>
            <a:endParaRPr lang="en-CA" sz="3200" dirty="0">
              <a:solidFill>
                <a:srgbClr val="CC0000"/>
              </a:solidFill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337022" y="1219200"/>
            <a:ext cx="495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This group of elements are all     </a:t>
            </a:r>
          </a:p>
          <a:p>
            <a:pPr eaLnBrk="1" hangingPunct="1">
              <a:buSzPct val="130000"/>
            </a:pPr>
            <a:r>
              <a:rPr lang="en-US" dirty="0" smtClean="0"/>
              <a:t>     </a:t>
            </a:r>
            <a:r>
              <a:rPr lang="en-US" b="0" dirty="0" smtClean="0"/>
              <a:t>____</a:t>
            </a:r>
            <a:r>
              <a:rPr lang="en-US" dirty="0" smtClean="0"/>
              <a:t> and </a:t>
            </a:r>
            <a:r>
              <a:rPr lang="en-US" b="0" dirty="0" smtClean="0"/>
              <a:t>_____</a:t>
            </a:r>
            <a:r>
              <a:rPr lang="en-US" dirty="0" smtClean="0"/>
              <a:t>-colored </a:t>
            </a:r>
            <a:r>
              <a:rPr lang="en-US" b="0" dirty="0" smtClean="0"/>
              <a:t>_____ 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32789" name="Picture 21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2" t="955" r="9221" b="729"/>
          <a:stretch/>
        </p:blipFill>
        <p:spPr bwMode="auto">
          <a:xfrm>
            <a:off x="304800" y="1344613"/>
            <a:ext cx="800447" cy="509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1337022" y="1985963"/>
            <a:ext cx="754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They are the </a:t>
            </a:r>
            <a:r>
              <a:rPr lang="en-US" b="0" dirty="0" smtClean="0"/>
              <a:t>_____</a:t>
            </a:r>
            <a:r>
              <a:rPr lang="en-US" dirty="0" smtClean="0"/>
              <a:t> reactive </a:t>
            </a:r>
            <a:r>
              <a:rPr lang="en-US" dirty="0"/>
              <a:t>of all the metals because…</a:t>
            </a:r>
            <a:endParaRPr lang="en-CA" dirty="0"/>
          </a:p>
        </p:txBody>
      </p:sp>
      <p:pic>
        <p:nvPicPr>
          <p:cNvPr id="32800" name="Picture 32" descr="Na_sodium"/>
          <p:cNvPicPr>
            <a:picLocks noChangeAspect="1" noChangeArrowheads="1"/>
          </p:cNvPicPr>
          <p:nvPr/>
        </p:nvPicPr>
        <p:blipFill rotWithShape="1">
          <a:blip r:embed="rId4">
            <a:lum contrast="10000"/>
          </a:blip>
          <a:srcRect t="12179" r="13000" b="19810"/>
          <a:stretch/>
        </p:blipFill>
        <p:spPr bwMode="auto">
          <a:xfrm>
            <a:off x="6013450" y="685800"/>
            <a:ext cx="2320925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806825" y="4589463"/>
            <a:ext cx="1790700" cy="1792287"/>
            <a:chOff x="3806437" y="4250780"/>
            <a:chExt cx="1791329" cy="1791329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806437" y="4250780"/>
              <a:ext cx="1791329" cy="1791329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4443249" y="4872747"/>
              <a:ext cx="531999" cy="531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249506" y="4677589"/>
              <a:ext cx="919485" cy="920258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050998" y="4479258"/>
              <a:ext cx="1316500" cy="1316921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414" name="TextBox 22"/>
            <p:cNvSpPr txBox="1">
              <a:spLocks noChangeArrowheads="1"/>
            </p:cNvSpPr>
            <p:nvPr/>
          </p:nvSpPr>
          <p:spPr bwMode="auto">
            <a:xfrm>
              <a:off x="4390504" y="4856907"/>
              <a:ext cx="657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200" dirty="0">
                  <a:solidFill>
                    <a:srgbClr val="C00000"/>
                  </a:solidFill>
                </a:rPr>
                <a:t>Na</a:t>
              </a:r>
              <a:endParaRPr lang="en-CA" sz="1600" dirty="0">
                <a:solidFill>
                  <a:srgbClr val="C00000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654460" y="4407858"/>
              <a:ext cx="109576" cy="11106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654460" y="4609363"/>
              <a:ext cx="109576" cy="11106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654460" y="5543900"/>
              <a:ext cx="109576" cy="10947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995416" y="5083772"/>
              <a:ext cx="111164" cy="10947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11916" y="5083772"/>
              <a:ext cx="111164" cy="10947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18880890">
              <a:off x="4208265" y="5564478"/>
              <a:ext cx="111066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18880890">
              <a:off x="5134102" y="4628354"/>
              <a:ext cx="111066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654460" y="5740645"/>
              <a:ext cx="109576" cy="11106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2719110" flipH="1">
              <a:off x="5117428" y="5568444"/>
              <a:ext cx="109479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2719110" flipH="1">
              <a:off x="4191590" y="4632320"/>
              <a:ext cx="109479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Oval 33"/>
          <p:cNvSpPr>
            <a:spLocks noChangeAspect="1"/>
          </p:cNvSpPr>
          <p:nvPr/>
        </p:nvSpPr>
        <p:spPr>
          <a:xfrm>
            <a:off x="4656138" y="4532313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774825" y="4833938"/>
            <a:ext cx="1316038" cy="1317625"/>
            <a:chOff x="1774602" y="4495239"/>
            <a:chExt cx="1316380" cy="1316379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2166817" y="4888567"/>
              <a:ext cx="531950" cy="529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973092" y="4693488"/>
              <a:ext cx="919401" cy="919879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1774602" y="4495239"/>
              <a:ext cx="1316380" cy="1316379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407" name="TextBox 38"/>
            <p:cNvSpPr txBox="1">
              <a:spLocks noChangeArrowheads="1"/>
            </p:cNvSpPr>
            <p:nvPr/>
          </p:nvSpPr>
          <p:spPr bwMode="auto">
            <a:xfrm>
              <a:off x="2171945" y="4830191"/>
              <a:ext cx="4940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600" dirty="0">
                  <a:solidFill>
                    <a:srgbClr val="C00000"/>
                  </a:solidFill>
                </a:rPr>
                <a:t>Li</a:t>
              </a:r>
              <a:endParaRPr lang="en-CA" sz="2000" dirty="0">
                <a:solidFill>
                  <a:srgbClr val="C00000"/>
                </a:solidFill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378009" y="4625291"/>
              <a:ext cx="109566" cy="1110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2378009" y="5557858"/>
              <a:ext cx="109566" cy="1110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13488" y="4332288"/>
            <a:ext cx="2297112" cy="2297112"/>
            <a:chOff x="6313220" y="3992565"/>
            <a:chExt cx="2297380" cy="2297380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6565661" y="4245006"/>
              <a:ext cx="1792497" cy="1792497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7197560" y="4868967"/>
              <a:ext cx="531875" cy="5302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7003863" y="4673681"/>
              <a:ext cx="919270" cy="920857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6805402" y="4475221"/>
              <a:ext cx="1316191" cy="1316191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384" name="TextBox 47"/>
            <p:cNvSpPr txBox="1">
              <a:spLocks noChangeArrowheads="1"/>
            </p:cNvSpPr>
            <p:nvPr/>
          </p:nvSpPr>
          <p:spPr bwMode="auto">
            <a:xfrm>
              <a:off x="7244345" y="4824403"/>
              <a:ext cx="4379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600" dirty="0">
                  <a:solidFill>
                    <a:srgbClr val="C00000"/>
                  </a:solidFill>
                </a:rPr>
                <a:t>K</a:t>
              </a:r>
              <a:endParaRPr lang="en-CA" sz="2800" dirty="0">
                <a:solidFill>
                  <a:srgbClr val="C00000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7408723" y="4403775"/>
              <a:ext cx="109550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7408723" y="4605411"/>
              <a:ext cx="109550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7408723" y="5538970"/>
              <a:ext cx="109550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749833" y="5078542"/>
              <a:ext cx="111138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8066024" y="5078542"/>
              <a:ext cx="111138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8880890">
              <a:off x="6962583" y="5559610"/>
              <a:ext cx="111138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8880890">
              <a:off x="7888998" y="4623670"/>
              <a:ext cx="109550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7408723" y="5737431"/>
              <a:ext cx="109550" cy="10955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rot="2719110" flipH="1">
              <a:off x="7870739" y="5564373"/>
              <a:ext cx="111138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 rot="2719110" flipH="1">
              <a:off x="6945119" y="4627639"/>
              <a:ext cx="111138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410310" y="4189438"/>
              <a:ext cx="109551" cy="10955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7400784" y="5981934"/>
              <a:ext cx="111138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8307353" y="5086480"/>
              <a:ext cx="111138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505329" y="5091243"/>
              <a:ext cx="111138" cy="10955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075551" y="4475221"/>
              <a:ext cx="109550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6749833" y="4475221"/>
              <a:ext cx="111138" cy="11113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762534" y="5737431"/>
              <a:ext cx="109551" cy="10955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8004104" y="5737431"/>
              <a:ext cx="111138" cy="10955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313220" y="3992565"/>
              <a:ext cx="2297380" cy="229738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8" name="Oval 67"/>
          <p:cNvSpPr>
            <a:spLocks noChangeAspect="1"/>
          </p:cNvSpPr>
          <p:nvPr/>
        </p:nvSpPr>
        <p:spPr>
          <a:xfrm>
            <a:off x="7408863" y="4284663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1687860" y="2357438"/>
            <a:ext cx="582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dirty="0"/>
              <a:t>they only have </a:t>
            </a:r>
            <a:r>
              <a:rPr lang="en-US" b="0" dirty="0" smtClean="0"/>
              <a:t>____ </a:t>
            </a:r>
            <a:r>
              <a:rPr lang="en-US" dirty="0" smtClean="0"/>
              <a:t>valence </a:t>
            </a:r>
            <a:r>
              <a:rPr lang="en-US" dirty="0"/>
              <a:t>electron.</a:t>
            </a:r>
            <a:endParaRPr lang="en-CA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32050" y="2819400"/>
            <a:ext cx="4992854" cy="1924049"/>
            <a:chOff x="2432792" y="2754058"/>
            <a:chExt cx="4991674" cy="1649895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432792" y="2754058"/>
              <a:ext cx="1606170" cy="16498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038962" y="2754058"/>
              <a:ext cx="672941" cy="14810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68" idx="1"/>
            </p:cNvCxnSpPr>
            <p:nvPr/>
          </p:nvCxnSpPr>
          <p:spPr>
            <a:xfrm>
              <a:off x="4038962" y="2754058"/>
              <a:ext cx="3385504" cy="12704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>
            <a:spLocks noChangeAspect="1"/>
          </p:cNvSpPr>
          <p:nvPr/>
        </p:nvSpPr>
        <p:spPr>
          <a:xfrm>
            <a:off x="2378075" y="4762500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1832" y="1577340"/>
            <a:ext cx="67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soft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902932" y="1577340"/>
            <a:ext cx="86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silver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762212" y="157734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344892" y="1981200"/>
            <a:ext cx="827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most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642072" y="2346960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one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81" grpId="0"/>
      <p:bldP spid="32795" grpId="0"/>
      <p:bldP spid="34" grpId="0" animBg="1"/>
      <p:bldP spid="34" grpId="1" animBg="1"/>
      <p:bldP spid="68" grpId="0" animBg="1"/>
      <p:bldP spid="68" grpId="1" animBg="1"/>
      <p:bldP spid="68" grpId="2" animBg="1"/>
      <p:bldP spid="70" grpId="0"/>
      <p:bldP spid="40" grpId="0" animBg="1"/>
      <p:bldP spid="40" grpId="1" animBg="1"/>
      <p:bldP spid="40" grpId="2" animBg="1"/>
      <p:bldP spid="2" grpId="0"/>
      <p:bldP spid="3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5490" y="3097113"/>
            <a:ext cx="503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by </a:t>
            </a:r>
            <a:r>
              <a:rPr lang="en-US" b="0" dirty="0">
                <a:sym typeface="Wingdings" pitchFamily="2" charset="2"/>
              </a:rPr>
              <a:t>__________</a:t>
            </a:r>
            <a:r>
              <a:rPr lang="en-US" dirty="0">
                <a:sym typeface="Wingdings" pitchFamily="2" charset="2"/>
              </a:rPr>
              <a:t> their valence electron</a:t>
            </a:r>
            <a:endParaRPr lang="en-CA" dirty="0"/>
          </a:p>
        </p:txBody>
      </p:sp>
      <p:grpSp>
        <p:nvGrpSpPr>
          <p:cNvPr id="69" name="Group 68"/>
          <p:cNvGrpSpPr>
            <a:grpSpLocks noChangeAspect="1"/>
          </p:cNvGrpSpPr>
          <p:nvPr/>
        </p:nvGrpSpPr>
        <p:grpSpPr bwMode="auto">
          <a:xfrm>
            <a:off x="6149975" y="4495800"/>
            <a:ext cx="1851025" cy="1905000"/>
            <a:chOff x="961157" y="3933064"/>
            <a:chExt cx="2391225" cy="2459017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961157" y="4006835"/>
              <a:ext cx="2313295" cy="2313526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777373" y="4810113"/>
              <a:ext cx="684965" cy="6864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525126" y="4560113"/>
              <a:ext cx="1189460" cy="1188525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270827" y="4303966"/>
              <a:ext cx="1698057" cy="169877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420" name="TextBox 76"/>
            <p:cNvSpPr txBox="1">
              <a:spLocks noChangeArrowheads="1"/>
            </p:cNvSpPr>
            <p:nvPr/>
          </p:nvSpPr>
          <p:spPr bwMode="auto">
            <a:xfrm>
              <a:off x="1763003" y="4754013"/>
              <a:ext cx="700072" cy="83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600" dirty="0" err="1">
                  <a:solidFill>
                    <a:srgbClr val="C00000"/>
                  </a:solidFill>
                </a:rPr>
                <a:t>Cl</a:t>
              </a:r>
              <a:endParaRPr lang="en-CA" sz="2800" dirty="0">
                <a:solidFill>
                  <a:srgbClr val="C00000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2048077" y="4211753"/>
              <a:ext cx="143556" cy="14139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048077" y="4471999"/>
              <a:ext cx="143556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2048077" y="5676918"/>
              <a:ext cx="143556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199049" y="5082655"/>
              <a:ext cx="141505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899157" y="5082655"/>
              <a:ext cx="141504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rot="18880890">
              <a:off x="1472886" y="5704526"/>
              <a:ext cx="143443" cy="14150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rot="18880890">
              <a:off x="2668498" y="4495508"/>
              <a:ext cx="141393" cy="14355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2048077" y="5933064"/>
              <a:ext cx="143556" cy="14139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2719110" flipH="1">
              <a:off x="2646965" y="5709649"/>
              <a:ext cx="141393" cy="14150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rot="2719110" flipH="1">
              <a:off x="1450328" y="4501657"/>
              <a:ext cx="143443" cy="14150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050129" y="3933064"/>
              <a:ext cx="143556" cy="1434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2039874" y="6248638"/>
              <a:ext cx="141505" cy="1434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208826" y="5092900"/>
              <a:ext cx="143556" cy="1434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2909411" y="4303966"/>
              <a:ext cx="143556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199049" y="4303966"/>
              <a:ext cx="141505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1213405" y="5933064"/>
              <a:ext cx="143556" cy="14139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2819176" y="5933064"/>
              <a:ext cx="141505" cy="14139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95" name="Straight Arrow Connector 94"/>
          <p:cNvCxnSpPr/>
          <p:nvPr/>
        </p:nvCxnSpPr>
        <p:spPr>
          <a:xfrm>
            <a:off x="5676900" y="5426075"/>
            <a:ext cx="533400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6" name="Group 95"/>
          <p:cNvGrpSpPr>
            <a:grpSpLocks/>
          </p:cNvGrpSpPr>
          <p:nvPr/>
        </p:nvGrpSpPr>
        <p:grpSpPr bwMode="auto">
          <a:xfrm>
            <a:off x="3806825" y="4575175"/>
            <a:ext cx="1790700" cy="1790700"/>
            <a:chOff x="3806437" y="4250780"/>
            <a:chExt cx="1791329" cy="1791329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3806437" y="4250780"/>
              <a:ext cx="1791329" cy="1791329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443249" y="4873299"/>
              <a:ext cx="531999" cy="53041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4249506" y="4677968"/>
              <a:ext cx="919485" cy="921073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4050998" y="4479460"/>
              <a:ext cx="1316500" cy="131650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05" name="TextBox 100"/>
            <p:cNvSpPr txBox="1">
              <a:spLocks noChangeArrowheads="1"/>
            </p:cNvSpPr>
            <p:nvPr/>
          </p:nvSpPr>
          <p:spPr bwMode="auto">
            <a:xfrm>
              <a:off x="4390504" y="4856907"/>
              <a:ext cx="657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200">
                  <a:solidFill>
                    <a:srgbClr val="C00000"/>
                  </a:solidFill>
                </a:rPr>
                <a:t>Na</a:t>
              </a:r>
              <a:endParaRPr lang="en-CA" sz="1600">
                <a:solidFill>
                  <a:srgbClr val="C00000"/>
                </a:solidFill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4654460" y="4407998"/>
              <a:ext cx="109576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654460" y="4609681"/>
              <a:ext cx="109576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4654460" y="5543459"/>
              <a:ext cx="109576" cy="109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3995416" y="5082922"/>
              <a:ext cx="11116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5311916" y="5082922"/>
              <a:ext cx="11116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 rot="18880890">
              <a:off x="4208216" y="5564104"/>
              <a:ext cx="11116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 rot="18880890">
              <a:off x="5134053" y="4628738"/>
              <a:ext cx="11116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4654460" y="5741967"/>
              <a:ext cx="109576" cy="10957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 rot="2719110" flipH="1">
              <a:off x="5117379" y="5568074"/>
              <a:ext cx="109576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 rot="2719110" flipH="1">
              <a:off x="4191541" y="4632708"/>
              <a:ext cx="109575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" name="Oval 111"/>
          <p:cNvSpPr>
            <a:spLocks noChangeAspect="1"/>
          </p:cNvSpPr>
          <p:nvPr/>
        </p:nvSpPr>
        <p:spPr>
          <a:xfrm>
            <a:off x="4656138" y="4516438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56025" y="4033838"/>
            <a:ext cx="191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Sodium </a:t>
            </a:r>
            <a:r>
              <a:rPr lang="en-CA">
                <a:solidFill>
                  <a:srgbClr val="0000FF"/>
                </a:solidFill>
              </a:rPr>
              <a:t>Atom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6035675" y="4033838"/>
            <a:ext cx="202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Chlorine </a:t>
            </a:r>
            <a:r>
              <a:rPr lang="en-CA">
                <a:solidFill>
                  <a:srgbClr val="0000FF"/>
                </a:solidFill>
              </a:rPr>
              <a:t>Atom</a:t>
            </a:r>
          </a:p>
        </p:txBody>
      </p:sp>
      <p:sp>
        <p:nvSpPr>
          <p:cNvPr id="115" name="Text Box 33"/>
          <p:cNvSpPr txBox="1">
            <a:spLocks noChangeArrowheads="1"/>
          </p:cNvSpPr>
          <p:nvPr/>
        </p:nvSpPr>
        <p:spPr bwMode="auto">
          <a:xfrm>
            <a:off x="1676400" y="2732941"/>
            <a:ext cx="7269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They </a:t>
            </a:r>
            <a:r>
              <a:rPr lang="en-US" dirty="0" smtClean="0">
                <a:sym typeface="Wingdings" pitchFamily="2" charset="2"/>
              </a:rPr>
              <a:t>each very readily </a:t>
            </a:r>
            <a:r>
              <a:rPr lang="en-US" b="0" dirty="0" smtClean="0">
                <a:sym typeface="Wingdings" pitchFamily="2" charset="2"/>
              </a:rPr>
              <a:t>_____</a:t>
            </a:r>
            <a:r>
              <a:rPr lang="en-US" dirty="0" smtClean="0">
                <a:sym typeface="Wingdings" pitchFamily="2" charset="2"/>
              </a:rPr>
              <a:t> with </a:t>
            </a:r>
            <a:r>
              <a:rPr lang="en-US" dirty="0">
                <a:sym typeface="Wingdings" pitchFamily="2" charset="2"/>
              </a:rPr>
              <a:t>other </a:t>
            </a:r>
            <a:r>
              <a:rPr lang="en-US" dirty="0" smtClean="0">
                <a:sym typeface="Wingdings" pitchFamily="2" charset="2"/>
              </a:rPr>
              <a:t>elements</a:t>
            </a:r>
            <a:endParaRPr lang="en-CA" dirty="0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00025" y="693738"/>
            <a:ext cx="1662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 dirty="0">
                <a:solidFill>
                  <a:srgbClr val="CC0000"/>
                </a:solidFill>
              </a:rPr>
              <a:t>Group 1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  <a:endParaRPr lang="en-CA" sz="3200" dirty="0">
              <a:solidFill>
                <a:srgbClr val="CC0000"/>
              </a:solidFill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724025" y="693738"/>
            <a:ext cx="239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CC0000"/>
                </a:solidFill>
              </a:rPr>
              <a:t>Alkali Metals</a:t>
            </a:r>
            <a:endParaRPr lang="en-CA" sz="3200" dirty="0">
              <a:solidFill>
                <a:srgbClr val="CC0000"/>
              </a:solidFill>
            </a:endParaRPr>
          </a:p>
        </p:txBody>
      </p:sp>
      <p:pic>
        <p:nvPicPr>
          <p:cNvPr id="60" name="Picture 32" descr="Na_sodium"/>
          <p:cNvPicPr>
            <a:picLocks noChangeAspect="1" noChangeArrowheads="1"/>
          </p:cNvPicPr>
          <p:nvPr/>
        </p:nvPicPr>
        <p:blipFill rotWithShape="1">
          <a:blip r:embed="rId3">
            <a:lum contrast="10000"/>
          </a:blip>
          <a:srcRect t="12179" r="13000" b="19810"/>
          <a:stretch/>
        </p:blipFill>
        <p:spPr bwMode="auto">
          <a:xfrm>
            <a:off x="6013450" y="685800"/>
            <a:ext cx="2320925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46097" y="2730698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bond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380450" y="3085683"/>
            <a:ext cx="1684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transferring</a:t>
            </a:r>
            <a:endParaRPr lang="en-CA" dirty="0"/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1337022" y="1219200"/>
            <a:ext cx="495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This group of elements are all     </a:t>
            </a:r>
          </a:p>
          <a:p>
            <a:pPr eaLnBrk="1" hangingPunct="1">
              <a:buSzPct val="130000"/>
            </a:pPr>
            <a:r>
              <a:rPr lang="en-US" dirty="0" smtClean="0"/>
              <a:t>     </a:t>
            </a:r>
            <a:r>
              <a:rPr lang="en-US" b="0" dirty="0" smtClean="0"/>
              <a:t>____</a:t>
            </a:r>
            <a:r>
              <a:rPr lang="en-US" dirty="0" smtClean="0"/>
              <a:t> and </a:t>
            </a:r>
            <a:r>
              <a:rPr lang="en-US" b="0" dirty="0" smtClean="0"/>
              <a:t>_____</a:t>
            </a:r>
            <a:r>
              <a:rPr lang="en-US" dirty="0" smtClean="0"/>
              <a:t>-colored </a:t>
            </a:r>
            <a:r>
              <a:rPr lang="en-US" b="0" dirty="0" smtClean="0"/>
              <a:t>_____ 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77" name="Picture 21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2" t="955" r="9221" b="729"/>
          <a:stretch/>
        </p:blipFill>
        <p:spPr bwMode="auto">
          <a:xfrm>
            <a:off x="304800" y="1344613"/>
            <a:ext cx="800447" cy="509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 Box 27"/>
          <p:cNvSpPr txBox="1">
            <a:spLocks noChangeArrowheads="1"/>
          </p:cNvSpPr>
          <p:nvPr/>
        </p:nvSpPr>
        <p:spPr bwMode="auto">
          <a:xfrm>
            <a:off x="1337022" y="1985963"/>
            <a:ext cx="754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They are the </a:t>
            </a:r>
            <a:r>
              <a:rPr lang="en-US" b="0" dirty="0" smtClean="0"/>
              <a:t>_____</a:t>
            </a:r>
            <a:r>
              <a:rPr lang="en-US" dirty="0" smtClean="0"/>
              <a:t> reactive </a:t>
            </a:r>
            <a:r>
              <a:rPr lang="en-US" dirty="0"/>
              <a:t>of all the metals because…</a:t>
            </a:r>
            <a:endParaRPr lang="en-CA" dirty="0"/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1687860" y="2357438"/>
            <a:ext cx="582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dirty="0"/>
              <a:t>they only have </a:t>
            </a:r>
            <a:r>
              <a:rPr lang="en-US" b="0" dirty="0" smtClean="0"/>
              <a:t>____ </a:t>
            </a:r>
            <a:r>
              <a:rPr lang="en-US" dirty="0" smtClean="0"/>
              <a:t>valence </a:t>
            </a:r>
            <a:r>
              <a:rPr lang="en-US" dirty="0"/>
              <a:t>electron.</a:t>
            </a:r>
            <a:endParaRPr lang="en-CA" dirty="0"/>
          </a:p>
        </p:txBody>
      </p:sp>
      <p:sp>
        <p:nvSpPr>
          <p:cNvPr id="114" name="Rectangle 113"/>
          <p:cNvSpPr/>
          <p:nvPr/>
        </p:nvSpPr>
        <p:spPr>
          <a:xfrm>
            <a:off x="1721832" y="1577340"/>
            <a:ext cx="67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soft</a:t>
            </a:r>
            <a:endParaRPr lang="en-CA" dirty="0"/>
          </a:p>
        </p:txBody>
      </p:sp>
      <p:sp>
        <p:nvSpPr>
          <p:cNvPr id="116" name="Rectangle 115"/>
          <p:cNvSpPr/>
          <p:nvPr/>
        </p:nvSpPr>
        <p:spPr>
          <a:xfrm>
            <a:off x="2902932" y="1577340"/>
            <a:ext cx="86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silver</a:t>
            </a:r>
            <a:endParaRPr lang="en-CA" dirty="0"/>
          </a:p>
        </p:txBody>
      </p:sp>
      <p:sp>
        <p:nvSpPr>
          <p:cNvPr id="117" name="Rectangle 116"/>
          <p:cNvSpPr/>
          <p:nvPr/>
        </p:nvSpPr>
        <p:spPr>
          <a:xfrm>
            <a:off x="4762212" y="157734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endParaRPr lang="en-CA" dirty="0"/>
          </a:p>
        </p:txBody>
      </p:sp>
      <p:sp>
        <p:nvSpPr>
          <p:cNvPr id="118" name="Rectangle 117"/>
          <p:cNvSpPr/>
          <p:nvPr/>
        </p:nvSpPr>
        <p:spPr>
          <a:xfrm>
            <a:off x="3344892" y="1981200"/>
            <a:ext cx="827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most</a:t>
            </a:r>
            <a:endParaRPr lang="en-CA" dirty="0"/>
          </a:p>
        </p:txBody>
      </p:sp>
      <p:sp>
        <p:nvSpPr>
          <p:cNvPr id="119" name="Rectangle 118"/>
          <p:cNvSpPr/>
          <p:nvPr/>
        </p:nvSpPr>
        <p:spPr>
          <a:xfrm>
            <a:off x="3642072" y="2346960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one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649 L 0.03855 0.01112 C 0.04775 0.0132 0.05782 0.02246 0.0665 0.03218 C 0.07674 0.04399 0.08455 0.05602 0.08664 0.0676 L 0.1007 0.12454 " pathEditMode="relative" rAng="2446324" ptsTypes="FffFF">
                                      <p:cBhvr>
                                        <p:cTn id="4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2" grpId="0" animBg="1"/>
      <p:bldP spid="2" grpId="0"/>
      <p:bldP spid="113" grpId="0"/>
      <p:bldP spid="115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21925" y="4419600"/>
            <a:ext cx="4343400" cy="2057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016825" y="5791200"/>
            <a:ext cx="1651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ym typeface="Wingdings" pitchFamily="2" charset="2"/>
              </a:rPr>
              <a:t>called </a:t>
            </a:r>
            <a:r>
              <a:rPr lang="en-US" dirty="0" smtClean="0">
                <a:sym typeface="Wingdings" pitchFamily="2" charset="2"/>
              </a:rPr>
              <a:t>a</a:t>
            </a:r>
          </a:p>
          <a:p>
            <a:pPr eaLnBrk="1" hangingPunct="1"/>
            <a:r>
              <a:rPr lang="en-US" b="0" dirty="0" smtClean="0">
                <a:sym typeface="Wingdings" pitchFamily="2" charset="2"/>
              </a:rPr>
              <a:t>_________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CA" dirty="0"/>
          </a:p>
        </p:txBody>
      </p:sp>
      <p:grpSp>
        <p:nvGrpSpPr>
          <p:cNvPr id="17418" name="Group 68"/>
          <p:cNvGrpSpPr>
            <a:grpSpLocks noChangeAspect="1"/>
          </p:cNvGrpSpPr>
          <p:nvPr/>
        </p:nvGrpSpPr>
        <p:grpSpPr bwMode="auto">
          <a:xfrm>
            <a:off x="6149975" y="4495800"/>
            <a:ext cx="1851025" cy="1905000"/>
            <a:chOff x="961157" y="3933064"/>
            <a:chExt cx="2391225" cy="2459017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961157" y="4006835"/>
              <a:ext cx="2313295" cy="2313526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777373" y="4810113"/>
              <a:ext cx="684965" cy="6864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525126" y="4560113"/>
              <a:ext cx="1189460" cy="1188525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270827" y="4303966"/>
              <a:ext cx="1698057" cy="169877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49" name="TextBox 76"/>
            <p:cNvSpPr txBox="1">
              <a:spLocks noChangeArrowheads="1"/>
            </p:cNvSpPr>
            <p:nvPr/>
          </p:nvSpPr>
          <p:spPr bwMode="auto">
            <a:xfrm>
              <a:off x="1763003" y="4754013"/>
              <a:ext cx="700072" cy="83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600">
                  <a:solidFill>
                    <a:srgbClr val="C00000"/>
                  </a:solidFill>
                </a:rPr>
                <a:t>Cl</a:t>
              </a:r>
              <a:endParaRPr lang="en-CA" sz="2800">
                <a:solidFill>
                  <a:srgbClr val="C00000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2048077" y="4211753"/>
              <a:ext cx="143556" cy="14139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048077" y="4471999"/>
              <a:ext cx="143556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2048077" y="5676918"/>
              <a:ext cx="143556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199049" y="5082655"/>
              <a:ext cx="141505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899157" y="5082655"/>
              <a:ext cx="141504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rot="18880890">
              <a:off x="1472886" y="5704526"/>
              <a:ext cx="143443" cy="14150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rot="18880890">
              <a:off x="2668498" y="4495508"/>
              <a:ext cx="141393" cy="14355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2048077" y="5933064"/>
              <a:ext cx="143556" cy="14139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2719110" flipH="1">
              <a:off x="2646965" y="5709649"/>
              <a:ext cx="141393" cy="14150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rot="2719110" flipH="1">
              <a:off x="1450328" y="4501657"/>
              <a:ext cx="143443" cy="14150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050129" y="3933064"/>
              <a:ext cx="143556" cy="1434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2039874" y="6248638"/>
              <a:ext cx="141505" cy="1434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208826" y="5092900"/>
              <a:ext cx="143556" cy="1434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2909411" y="4303966"/>
              <a:ext cx="143556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199049" y="4303966"/>
              <a:ext cx="141505" cy="1413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1213405" y="5933064"/>
              <a:ext cx="143556" cy="14139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2819176" y="5933064"/>
              <a:ext cx="141505" cy="14139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419" name="Group 95"/>
          <p:cNvGrpSpPr>
            <a:grpSpLocks/>
          </p:cNvGrpSpPr>
          <p:nvPr/>
        </p:nvGrpSpPr>
        <p:grpSpPr bwMode="auto">
          <a:xfrm>
            <a:off x="3806825" y="4575175"/>
            <a:ext cx="1790700" cy="1790700"/>
            <a:chOff x="3806437" y="4250780"/>
            <a:chExt cx="1791329" cy="1791329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3806437" y="4250780"/>
              <a:ext cx="1791329" cy="1791329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443249" y="4873299"/>
              <a:ext cx="531999" cy="53041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4249506" y="4677968"/>
              <a:ext cx="919485" cy="921073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4050998" y="4479460"/>
              <a:ext cx="1316500" cy="131650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34" name="TextBox 100"/>
            <p:cNvSpPr txBox="1">
              <a:spLocks noChangeArrowheads="1"/>
            </p:cNvSpPr>
            <p:nvPr/>
          </p:nvSpPr>
          <p:spPr bwMode="auto">
            <a:xfrm>
              <a:off x="4390504" y="4856907"/>
              <a:ext cx="657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200">
                  <a:solidFill>
                    <a:srgbClr val="C00000"/>
                  </a:solidFill>
                </a:rPr>
                <a:t>Na</a:t>
              </a:r>
              <a:endParaRPr lang="en-CA" sz="1600">
                <a:solidFill>
                  <a:srgbClr val="C00000"/>
                </a:solidFill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4654460" y="4407998"/>
              <a:ext cx="109576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654460" y="4609681"/>
              <a:ext cx="109576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4654460" y="5543459"/>
              <a:ext cx="109576" cy="109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3995416" y="5082922"/>
              <a:ext cx="11116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5311916" y="5082922"/>
              <a:ext cx="11116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 rot="18880890">
              <a:off x="4208216" y="5564104"/>
              <a:ext cx="11116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 rot="18880890">
              <a:off x="5134053" y="4628738"/>
              <a:ext cx="11116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4654460" y="5741967"/>
              <a:ext cx="109576" cy="10957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 rot="2719110" flipH="1">
              <a:off x="5117379" y="5568074"/>
              <a:ext cx="109576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 rot="2719110" flipH="1">
              <a:off x="4191541" y="4632708"/>
              <a:ext cx="109575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" name="Oval 111"/>
          <p:cNvSpPr>
            <a:spLocks noChangeAspect="1"/>
          </p:cNvSpPr>
          <p:nvPr/>
        </p:nvSpPr>
        <p:spPr>
          <a:xfrm>
            <a:off x="5570538" y="5397500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56025" y="4030663"/>
            <a:ext cx="191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Sodium </a:t>
            </a:r>
            <a:r>
              <a:rPr lang="en-CA">
                <a:solidFill>
                  <a:srgbClr val="0000FF"/>
                </a:solidFill>
              </a:rPr>
              <a:t>Atom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6035675" y="4030663"/>
            <a:ext cx="202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Chlorine </a:t>
            </a:r>
            <a:r>
              <a:rPr lang="en-CA">
                <a:solidFill>
                  <a:srgbClr val="0000FF"/>
                </a:solidFill>
              </a:rPr>
              <a:t>Atom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756025" y="4033838"/>
            <a:ext cx="163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Sodium </a:t>
            </a:r>
            <a:r>
              <a:rPr lang="en-CA">
                <a:solidFill>
                  <a:srgbClr val="0000FF"/>
                </a:solidFill>
              </a:rPr>
              <a:t>Ion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035675" y="4025900"/>
            <a:ext cx="173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Chlorine </a:t>
            </a:r>
            <a:r>
              <a:rPr lang="en-CA">
                <a:solidFill>
                  <a:srgbClr val="0000FF"/>
                </a:solidFill>
              </a:rPr>
              <a:t>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46713" y="5891150"/>
            <a:ext cx="87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 dirty="0" err="1">
                <a:solidFill>
                  <a:srgbClr val="C00000"/>
                </a:solidFill>
              </a:rPr>
              <a:t>NaCl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30112" y="6412675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/>
              <a:t>table salt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10" b="35206"/>
          <a:stretch/>
        </p:blipFill>
        <p:spPr bwMode="auto">
          <a:xfrm>
            <a:off x="5093970" y="4526280"/>
            <a:ext cx="1656323" cy="1817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013049" y="3097113"/>
            <a:ext cx="7130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                                                                       to each become       </a:t>
            </a:r>
            <a:r>
              <a:rPr lang="en-US" dirty="0">
                <a:sym typeface="Wingdings" pitchFamily="2" charset="2"/>
              </a:rPr>
              <a:t>a stable </a:t>
            </a:r>
            <a:r>
              <a:rPr lang="en-US" b="0" dirty="0" smtClean="0">
                <a:sym typeface="Wingdings" pitchFamily="2" charset="2"/>
              </a:rPr>
              <a:t>___</a:t>
            </a:r>
            <a:r>
              <a:rPr lang="en-US" dirty="0" smtClean="0">
                <a:sym typeface="Wingdings" pitchFamily="2" charset="2"/>
              </a:rPr>
              <a:t>, </a:t>
            </a:r>
            <a:endParaRPr lang="en-CA" dirty="0"/>
          </a:p>
        </p:txBody>
      </p:sp>
      <p:sp>
        <p:nvSpPr>
          <p:cNvPr id="139" name="Text Box 4"/>
          <p:cNvSpPr txBox="1">
            <a:spLocks noChangeArrowheads="1"/>
          </p:cNvSpPr>
          <p:nvPr/>
        </p:nvSpPr>
        <p:spPr bwMode="auto">
          <a:xfrm>
            <a:off x="200025" y="693738"/>
            <a:ext cx="1662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 dirty="0">
                <a:solidFill>
                  <a:srgbClr val="CC0000"/>
                </a:solidFill>
              </a:rPr>
              <a:t>Group 1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  <a:endParaRPr lang="en-CA" sz="3200" dirty="0">
              <a:solidFill>
                <a:srgbClr val="CC0000"/>
              </a:solidFill>
            </a:endParaRPr>
          </a:p>
        </p:txBody>
      </p:sp>
      <p:sp>
        <p:nvSpPr>
          <p:cNvPr id="140" name="Text Box 5"/>
          <p:cNvSpPr txBox="1">
            <a:spLocks noChangeArrowheads="1"/>
          </p:cNvSpPr>
          <p:nvPr/>
        </p:nvSpPr>
        <p:spPr bwMode="auto">
          <a:xfrm>
            <a:off x="1724025" y="693738"/>
            <a:ext cx="239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CC0000"/>
                </a:solidFill>
              </a:rPr>
              <a:t>Alkali Metals</a:t>
            </a:r>
            <a:endParaRPr lang="en-CA" sz="3200" dirty="0">
              <a:solidFill>
                <a:srgbClr val="CC0000"/>
              </a:solidFill>
            </a:endParaRPr>
          </a:p>
        </p:txBody>
      </p:sp>
      <p:pic>
        <p:nvPicPr>
          <p:cNvPr id="144" name="Picture 32" descr="Na_sodium"/>
          <p:cNvPicPr>
            <a:picLocks noChangeAspect="1" noChangeArrowheads="1"/>
          </p:cNvPicPr>
          <p:nvPr/>
        </p:nvPicPr>
        <p:blipFill rotWithShape="1">
          <a:blip r:embed="rId4">
            <a:lum contrast="10000"/>
          </a:blip>
          <a:srcRect t="12179" r="13000" b="19810"/>
          <a:stretch/>
        </p:blipFill>
        <p:spPr bwMode="auto">
          <a:xfrm>
            <a:off x="6013450" y="685800"/>
            <a:ext cx="2320925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/>
          <p:cNvSpPr/>
          <p:nvPr/>
        </p:nvSpPr>
        <p:spPr>
          <a:xfrm>
            <a:off x="3083949" y="3455253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ion</a:t>
            </a:r>
            <a:endParaRPr lang="en-CA" dirty="0"/>
          </a:p>
        </p:txBody>
      </p:sp>
      <p:sp>
        <p:nvSpPr>
          <p:cNvPr id="154" name="Rectangle 153"/>
          <p:cNvSpPr/>
          <p:nvPr/>
        </p:nvSpPr>
        <p:spPr>
          <a:xfrm>
            <a:off x="3593275" y="3466445"/>
            <a:ext cx="5474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 meaning they have a </a:t>
            </a:r>
            <a:r>
              <a:rPr lang="en-US" b="0" dirty="0" smtClean="0">
                <a:sym typeface="Wingdings" pitchFamily="2" charset="2"/>
              </a:rPr>
              <a:t>___ </a:t>
            </a:r>
            <a:r>
              <a:rPr lang="en-US" dirty="0">
                <a:sym typeface="Wingdings" pitchFamily="2" charset="2"/>
              </a:rPr>
              <a:t>outer </a:t>
            </a:r>
            <a:r>
              <a:rPr lang="en-US" dirty="0" smtClean="0">
                <a:sym typeface="Wingdings" pitchFamily="2" charset="2"/>
              </a:rPr>
              <a:t>orbital.</a:t>
            </a:r>
            <a:endParaRPr lang="en-CA" dirty="0"/>
          </a:p>
        </p:txBody>
      </p:sp>
      <p:sp>
        <p:nvSpPr>
          <p:cNvPr id="155" name="Rectangle 154"/>
          <p:cNvSpPr/>
          <p:nvPr/>
        </p:nvSpPr>
        <p:spPr>
          <a:xfrm>
            <a:off x="6365175" y="3455253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full</a:t>
            </a:r>
            <a:endParaRPr lang="en-CA" dirty="0"/>
          </a:p>
        </p:txBody>
      </p:sp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1676400" y="3962400"/>
            <a:ext cx="21717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The bond between the ions creates a </a:t>
            </a:r>
            <a:r>
              <a:rPr lang="en-US" b="0" dirty="0" smtClean="0">
                <a:sym typeface="Wingdings" pitchFamily="2" charset="2"/>
              </a:rPr>
              <a:t>____</a:t>
            </a:r>
            <a:r>
              <a:rPr lang="en-US" dirty="0" smtClean="0">
                <a:sym typeface="Wingdings" pitchFamily="2" charset="2"/>
              </a:rPr>
              <a:t> substance</a:t>
            </a:r>
            <a:endParaRPr lang="en-CA" dirty="0"/>
          </a:p>
        </p:txBody>
      </p:sp>
      <p:sp>
        <p:nvSpPr>
          <p:cNvPr id="161" name="Rectangle 160"/>
          <p:cNvSpPr/>
          <p:nvPr/>
        </p:nvSpPr>
        <p:spPr>
          <a:xfrm>
            <a:off x="2015490" y="3097113"/>
            <a:ext cx="503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by </a:t>
            </a:r>
            <a:r>
              <a:rPr lang="en-US" b="0" dirty="0">
                <a:sym typeface="Wingdings" pitchFamily="2" charset="2"/>
              </a:rPr>
              <a:t>__________</a:t>
            </a:r>
            <a:r>
              <a:rPr lang="en-US" dirty="0">
                <a:sym typeface="Wingdings" pitchFamily="2" charset="2"/>
              </a:rPr>
              <a:t> their valence electron</a:t>
            </a:r>
            <a:endParaRPr lang="en-CA" dirty="0"/>
          </a:p>
        </p:txBody>
      </p:sp>
      <p:sp>
        <p:nvSpPr>
          <p:cNvPr id="162" name="Text Box 33"/>
          <p:cNvSpPr txBox="1">
            <a:spLocks noChangeArrowheads="1"/>
          </p:cNvSpPr>
          <p:nvPr/>
        </p:nvSpPr>
        <p:spPr bwMode="auto">
          <a:xfrm>
            <a:off x="1676400" y="2732941"/>
            <a:ext cx="7269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They </a:t>
            </a:r>
            <a:r>
              <a:rPr lang="en-US" dirty="0" smtClean="0">
                <a:sym typeface="Wingdings" pitchFamily="2" charset="2"/>
              </a:rPr>
              <a:t>each very readily </a:t>
            </a:r>
            <a:r>
              <a:rPr lang="en-US" b="0" dirty="0" smtClean="0">
                <a:sym typeface="Wingdings" pitchFamily="2" charset="2"/>
              </a:rPr>
              <a:t>_____</a:t>
            </a:r>
            <a:r>
              <a:rPr lang="en-US" dirty="0" smtClean="0">
                <a:sym typeface="Wingdings" pitchFamily="2" charset="2"/>
              </a:rPr>
              <a:t> with </a:t>
            </a:r>
            <a:r>
              <a:rPr lang="en-US" dirty="0">
                <a:sym typeface="Wingdings" pitchFamily="2" charset="2"/>
              </a:rPr>
              <a:t>other </a:t>
            </a:r>
            <a:r>
              <a:rPr lang="en-US" dirty="0" smtClean="0">
                <a:sym typeface="Wingdings" pitchFamily="2" charset="2"/>
              </a:rPr>
              <a:t>elements</a:t>
            </a:r>
            <a:endParaRPr lang="en-CA" dirty="0"/>
          </a:p>
        </p:txBody>
      </p:sp>
      <p:sp>
        <p:nvSpPr>
          <p:cNvPr id="163" name="Rectangle 162"/>
          <p:cNvSpPr/>
          <p:nvPr/>
        </p:nvSpPr>
        <p:spPr>
          <a:xfrm>
            <a:off x="4946097" y="2730698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bond</a:t>
            </a:r>
            <a:endParaRPr lang="en-CA" dirty="0"/>
          </a:p>
        </p:txBody>
      </p:sp>
      <p:sp>
        <p:nvSpPr>
          <p:cNvPr id="164" name="Rectangle 163"/>
          <p:cNvSpPr/>
          <p:nvPr/>
        </p:nvSpPr>
        <p:spPr>
          <a:xfrm>
            <a:off x="2380450" y="3085683"/>
            <a:ext cx="1684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transferring</a:t>
            </a:r>
            <a:endParaRPr lang="en-CA" dirty="0"/>
          </a:p>
        </p:txBody>
      </p:sp>
      <p:sp>
        <p:nvSpPr>
          <p:cNvPr id="165" name="Text Box 13"/>
          <p:cNvSpPr txBox="1">
            <a:spLocks noChangeArrowheads="1"/>
          </p:cNvSpPr>
          <p:nvPr/>
        </p:nvSpPr>
        <p:spPr bwMode="auto">
          <a:xfrm>
            <a:off x="1337022" y="1219200"/>
            <a:ext cx="495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This group of elements are all     </a:t>
            </a:r>
          </a:p>
          <a:p>
            <a:pPr eaLnBrk="1" hangingPunct="1">
              <a:buSzPct val="130000"/>
            </a:pPr>
            <a:r>
              <a:rPr lang="en-US" dirty="0" smtClean="0"/>
              <a:t>     </a:t>
            </a:r>
            <a:r>
              <a:rPr lang="en-US" b="0" dirty="0" smtClean="0"/>
              <a:t>____</a:t>
            </a:r>
            <a:r>
              <a:rPr lang="en-US" dirty="0" smtClean="0"/>
              <a:t> and </a:t>
            </a:r>
            <a:r>
              <a:rPr lang="en-US" b="0" dirty="0" smtClean="0"/>
              <a:t>_____</a:t>
            </a:r>
            <a:r>
              <a:rPr lang="en-US" dirty="0" smtClean="0"/>
              <a:t>-colored </a:t>
            </a:r>
            <a:r>
              <a:rPr lang="en-US" b="0" dirty="0" smtClean="0"/>
              <a:t>_____ 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166" name="Picture 21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2" t="955" r="9221" b="729"/>
          <a:stretch/>
        </p:blipFill>
        <p:spPr bwMode="auto">
          <a:xfrm>
            <a:off x="304800" y="1344613"/>
            <a:ext cx="800447" cy="509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Text Box 27"/>
          <p:cNvSpPr txBox="1">
            <a:spLocks noChangeArrowheads="1"/>
          </p:cNvSpPr>
          <p:nvPr/>
        </p:nvSpPr>
        <p:spPr bwMode="auto">
          <a:xfrm>
            <a:off x="1337022" y="1985963"/>
            <a:ext cx="7543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They are the </a:t>
            </a:r>
            <a:r>
              <a:rPr lang="en-US" b="0" dirty="0" smtClean="0"/>
              <a:t>_____</a:t>
            </a:r>
            <a:r>
              <a:rPr lang="en-US" dirty="0" smtClean="0"/>
              <a:t> reactive </a:t>
            </a:r>
            <a:r>
              <a:rPr lang="en-US" dirty="0"/>
              <a:t>of all the metals because…</a:t>
            </a:r>
            <a:endParaRPr lang="en-CA" dirty="0"/>
          </a:p>
        </p:txBody>
      </p:sp>
      <p:sp>
        <p:nvSpPr>
          <p:cNvPr id="168" name="Text Box 27"/>
          <p:cNvSpPr txBox="1">
            <a:spLocks noChangeArrowheads="1"/>
          </p:cNvSpPr>
          <p:nvPr/>
        </p:nvSpPr>
        <p:spPr bwMode="auto">
          <a:xfrm>
            <a:off x="1687860" y="2357438"/>
            <a:ext cx="582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dirty="0"/>
              <a:t>they only have </a:t>
            </a:r>
            <a:r>
              <a:rPr lang="en-US" b="0" dirty="0" smtClean="0"/>
              <a:t>____ </a:t>
            </a:r>
            <a:r>
              <a:rPr lang="en-US" dirty="0" smtClean="0"/>
              <a:t>valence </a:t>
            </a:r>
            <a:r>
              <a:rPr lang="en-US" dirty="0"/>
              <a:t>electron.</a:t>
            </a:r>
            <a:endParaRPr lang="en-CA" dirty="0"/>
          </a:p>
        </p:txBody>
      </p:sp>
      <p:sp>
        <p:nvSpPr>
          <p:cNvPr id="169" name="Rectangle 168"/>
          <p:cNvSpPr/>
          <p:nvPr/>
        </p:nvSpPr>
        <p:spPr>
          <a:xfrm>
            <a:off x="1721832" y="1577340"/>
            <a:ext cx="67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soft</a:t>
            </a:r>
            <a:endParaRPr lang="en-CA" dirty="0"/>
          </a:p>
        </p:txBody>
      </p:sp>
      <p:sp>
        <p:nvSpPr>
          <p:cNvPr id="170" name="Rectangle 169"/>
          <p:cNvSpPr/>
          <p:nvPr/>
        </p:nvSpPr>
        <p:spPr>
          <a:xfrm>
            <a:off x="2902932" y="1577340"/>
            <a:ext cx="86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silver</a:t>
            </a:r>
            <a:endParaRPr lang="en-CA" dirty="0"/>
          </a:p>
        </p:txBody>
      </p:sp>
      <p:sp>
        <p:nvSpPr>
          <p:cNvPr id="171" name="Rectangle 170"/>
          <p:cNvSpPr/>
          <p:nvPr/>
        </p:nvSpPr>
        <p:spPr>
          <a:xfrm>
            <a:off x="4762212" y="157734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endParaRPr lang="en-CA" dirty="0"/>
          </a:p>
        </p:txBody>
      </p:sp>
      <p:sp>
        <p:nvSpPr>
          <p:cNvPr id="172" name="Rectangle 171"/>
          <p:cNvSpPr/>
          <p:nvPr/>
        </p:nvSpPr>
        <p:spPr>
          <a:xfrm>
            <a:off x="3344892" y="1981200"/>
            <a:ext cx="827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most</a:t>
            </a:r>
            <a:endParaRPr lang="en-CA" dirty="0"/>
          </a:p>
        </p:txBody>
      </p:sp>
      <p:sp>
        <p:nvSpPr>
          <p:cNvPr id="173" name="Rectangle 172"/>
          <p:cNvSpPr/>
          <p:nvPr/>
        </p:nvSpPr>
        <p:spPr>
          <a:xfrm>
            <a:off x="3642072" y="2346960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one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009900" y="6167735"/>
            <a:ext cx="1552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compound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2262250" y="5052950"/>
            <a:ext cx="733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new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545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/>
      <p:bldP spid="8" grpId="1"/>
      <p:bldP spid="112" grpId="0" animBg="1"/>
      <p:bldP spid="112" grpId="1" animBg="1"/>
      <p:bldP spid="2" grpId="0"/>
      <p:bldP spid="2" grpId="1"/>
      <p:bldP spid="113" grpId="0"/>
      <p:bldP spid="113" grpId="1"/>
      <p:bldP spid="53" grpId="0"/>
      <p:bldP spid="53" grpId="1"/>
      <p:bldP spid="54" grpId="0"/>
      <p:bldP spid="54" grpId="1"/>
      <p:bldP spid="3" grpId="0"/>
      <p:bldP spid="3" grpId="1"/>
      <p:bldP spid="5" grpId="0"/>
      <p:bldP spid="5" grpId="1"/>
      <p:bldP spid="136" grpId="0"/>
      <p:bldP spid="136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61" grpId="0"/>
      <p:bldP spid="162" grpId="0"/>
      <p:bldP spid="163" grpId="0"/>
      <p:bldP spid="164" grpId="0"/>
      <p:bldP spid="165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00025" y="693738"/>
            <a:ext cx="1662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 dirty="0">
                <a:solidFill>
                  <a:srgbClr val="CC0000"/>
                </a:solidFill>
              </a:rPr>
              <a:t>Group 1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  <a:endParaRPr lang="en-CA" sz="3200" dirty="0">
              <a:solidFill>
                <a:srgbClr val="CC000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24025" y="693738"/>
            <a:ext cx="239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CC0000"/>
                </a:solidFill>
              </a:rPr>
              <a:t>Alkali Metals</a:t>
            </a:r>
            <a:endParaRPr lang="en-CA" sz="3200" dirty="0">
              <a:solidFill>
                <a:srgbClr val="CC0000"/>
              </a:solidFill>
            </a:endParaRPr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2" t="955" r="9221" b="729"/>
          <a:stretch/>
        </p:blipFill>
        <p:spPr bwMode="auto">
          <a:xfrm>
            <a:off x="304800" y="1344613"/>
            <a:ext cx="800447" cy="509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524000" y="2403475"/>
            <a:ext cx="5807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Elements get </a:t>
            </a:r>
            <a:r>
              <a:rPr lang="en-US" b="0" dirty="0" smtClean="0"/>
              <a:t>_____</a:t>
            </a:r>
            <a:r>
              <a:rPr lang="en-US" dirty="0" smtClean="0"/>
              <a:t> reactive </a:t>
            </a:r>
            <a:r>
              <a:rPr lang="en-US" dirty="0"/>
              <a:t>as you go </a:t>
            </a:r>
            <a:r>
              <a:rPr lang="en-US" b="0" dirty="0" smtClean="0"/>
              <a:t>_____</a:t>
            </a:r>
            <a:r>
              <a:rPr lang="en-US" dirty="0" smtClean="0"/>
              <a:t> the </a:t>
            </a:r>
            <a:r>
              <a:rPr lang="en-US" dirty="0"/>
              <a:t>group.</a:t>
            </a:r>
            <a:endParaRPr lang="en-CA" dirty="0"/>
          </a:p>
        </p:txBody>
      </p:sp>
      <p:pic>
        <p:nvPicPr>
          <p:cNvPr id="32794" name="Picture 26" descr="A150319-Alkali_metals_in_jars-SPL"/>
          <p:cNvPicPr>
            <a:picLocks noChangeAspect="1" noChangeArrowheads="1"/>
          </p:cNvPicPr>
          <p:nvPr/>
        </p:nvPicPr>
        <p:blipFill>
          <a:blip r:embed="rId4"/>
          <a:srcRect l="4968" t="24867" r="4088" b="6967"/>
          <a:stretch>
            <a:fillRect/>
          </a:stretch>
        </p:blipFill>
        <p:spPr bwMode="auto">
          <a:xfrm>
            <a:off x="3962400" y="4184650"/>
            <a:ext cx="4572000" cy="2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1524000" y="1247775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They are all reactive </a:t>
            </a:r>
            <a:r>
              <a:rPr lang="en-US" dirty="0" smtClean="0"/>
              <a:t>with </a:t>
            </a:r>
            <a:r>
              <a:rPr lang="en-US" b="0" dirty="0" smtClean="0"/>
              <a:t>_____</a:t>
            </a:r>
            <a:r>
              <a:rPr lang="en-US" dirty="0" smtClean="0"/>
              <a:t>.</a:t>
            </a:r>
            <a:endParaRPr lang="en-CA" dirty="0"/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1905000" y="1638300"/>
            <a:ext cx="586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To prevent contact with </a:t>
            </a:r>
            <a:r>
              <a:rPr lang="en-US" b="0" dirty="0" smtClean="0">
                <a:sym typeface="Wingdings" pitchFamily="2" charset="2"/>
              </a:rPr>
              <a:t>___________</a:t>
            </a:r>
            <a:r>
              <a:rPr lang="en-US" sz="1000" b="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in the air, they are stored in </a:t>
            </a:r>
            <a:r>
              <a:rPr lang="en-US" b="0" dirty="0" smtClean="0">
                <a:sym typeface="Wingdings" pitchFamily="2" charset="2"/>
              </a:rPr>
              <a:t>_________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CA" dirty="0"/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1905000" y="3168650"/>
            <a:ext cx="4435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</a:t>
            </a:r>
            <a:r>
              <a:rPr lang="en-US" b="0" dirty="0" smtClean="0">
                <a:sym typeface="Wingdings" pitchFamily="2" charset="2"/>
              </a:rPr>
              <a:t>________</a:t>
            </a:r>
            <a:r>
              <a:rPr lang="en-US" dirty="0" smtClean="0">
                <a:sym typeface="Wingdings" pitchFamily="2" charset="2"/>
              </a:rPr>
              <a:t> is </a:t>
            </a:r>
            <a:r>
              <a:rPr lang="en-US" dirty="0">
                <a:sym typeface="Wingdings" pitchFamily="2" charset="2"/>
              </a:rPr>
              <a:t>the most </a:t>
            </a:r>
            <a:r>
              <a:rPr lang="en-US" dirty="0" smtClean="0">
                <a:sym typeface="Wingdings" pitchFamily="2" charset="2"/>
              </a:rPr>
              <a:t>reactive.</a:t>
            </a:r>
            <a:endParaRPr lang="en-CA" dirty="0"/>
          </a:p>
        </p:txBody>
      </p:sp>
      <p:sp>
        <p:nvSpPr>
          <p:cNvPr id="11277" name="Line 34"/>
          <p:cNvSpPr>
            <a:spLocks noChangeShapeType="1"/>
          </p:cNvSpPr>
          <p:nvPr/>
        </p:nvSpPr>
        <p:spPr bwMode="auto">
          <a:xfrm>
            <a:off x="1413510" y="1295400"/>
            <a:ext cx="0" cy="5257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32804" name="Picture 36" descr="4075622791_20c005e1b5_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91000"/>
            <a:ext cx="1727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850" y="5578475"/>
            <a:ext cx="765175" cy="857250"/>
          </a:xfrm>
          <a:prstGeom prst="rect">
            <a:avLst/>
          </a:prstGeom>
          <a:solidFill>
            <a:srgbClr val="FF0066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4563" y="3799185"/>
            <a:ext cx="989373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water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5753" y="3799185"/>
            <a:ext cx="1545295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mineral oil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391400" y="914400"/>
            <a:ext cx="1524000" cy="1531938"/>
            <a:chOff x="6901180" y="985838"/>
            <a:chExt cx="1524000" cy="1532572"/>
          </a:xfrm>
        </p:grpSpPr>
        <p:pic>
          <p:nvPicPr>
            <p:cNvPr id="18454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80" y="985838"/>
              <a:ext cx="1524000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901180" y="1933635"/>
              <a:ext cx="532518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CA" sz="3200" spc="50" dirty="0" err="1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Fr</a:t>
              </a:r>
              <a:endParaRPr lang="en-CA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2667000"/>
            <a:ext cx="147818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91725" y="1238250"/>
            <a:ext cx="928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water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463540" y="1995785"/>
            <a:ext cx="154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mineral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oil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322570" y="1623060"/>
            <a:ext cx="1729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water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vapor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3581400" y="2392680"/>
            <a:ext cx="86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more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866900" y="2754630"/>
            <a:ext cx="908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down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2263140" y="3158490"/>
            <a:ext cx="136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Francium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160770" y="3161645"/>
            <a:ext cx="1578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...and it’s…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782" grpId="0"/>
      <p:bldP spid="32782" grpId="1"/>
      <p:bldP spid="32797" grpId="0"/>
      <p:bldP spid="32797" grpId="1"/>
      <p:bldP spid="32798" grpId="0"/>
      <p:bldP spid="32798" grpId="1"/>
      <p:bldP spid="32801" grpId="0"/>
      <p:bldP spid="32801" grpId="1"/>
      <p:bldP spid="11277" grpId="0" animBg="1"/>
      <p:bldP spid="11277" grpId="1" animBg="1"/>
      <p:bldP spid="2" grpId="0" animBg="1"/>
      <p:bldP spid="2" grpId="1" animBg="1"/>
      <p:bldP spid="3" grpId="0" animBg="1"/>
      <p:bldP spid="18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09863"/>
            <a:ext cx="8686800" cy="39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55713" y="1416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CC0000"/>
                </a:solidFill>
              </a:rPr>
              <a:t>Group 1</a:t>
            </a:r>
            <a:r>
              <a:rPr lang="en-US">
                <a:solidFill>
                  <a:srgbClr val="CC0000"/>
                </a:solidFill>
              </a:rPr>
              <a:t>: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55713" y="1797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00FF"/>
                </a:solidFill>
              </a:rPr>
              <a:t>Group 2</a:t>
            </a:r>
            <a:r>
              <a:rPr lang="en-US">
                <a:solidFill>
                  <a:srgbClr val="0000FF"/>
                </a:solidFill>
              </a:rPr>
              <a:t>: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474913" y="1416050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Alkali Metals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474913" y="17970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Alkaline Earth Metals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19464" name="Freeform 22"/>
          <p:cNvSpPr>
            <a:spLocks/>
          </p:cNvSpPr>
          <p:nvPr/>
        </p:nvSpPr>
        <p:spPr bwMode="auto">
          <a:xfrm>
            <a:off x="657225" y="1644650"/>
            <a:ext cx="638175" cy="1157288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3271" name="Freeform 23"/>
          <p:cNvSpPr>
            <a:spLocks/>
          </p:cNvSpPr>
          <p:nvPr/>
        </p:nvSpPr>
        <p:spPr bwMode="auto">
          <a:xfrm>
            <a:off x="1143000" y="2020888"/>
            <a:ext cx="152400" cy="1233487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466" name="Rectangle 30"/>
          <p:cNvSpPr>
            <a:spLocks noChangeArrowheads="1"/>
          </p:cNvSpPr>
          <p:nvPr/>
        </p:nvSpPr>
        <p:spPr bwMode="auto">
          <a:xfrm>
            <a:off x="442913" y="3519488"/>
            <a:ext cx="471487" cy="3103562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914400" y="3519488"/>
            <a:ext cx="463550" cy="3103562"/>
          </a:xfrm>
          <a:prstGeom prst="rect">
            <a:avLst/>
          </a:prstGeom>
          <a:solidFill>
            <a:srgbClr val="0000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381000" y="60642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u="sng" dirty="0">
                <a:solidFill>
                  <a:srgbClr val="0000FF"/>
                </a:solidFill>
              </a:rPr>
              <a:t>Chemical Family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308024" y="971550"/>
            <a:ext cx="151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properties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381000" y="60579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US" dirty="0" smtClean="0"/>
              <a:t>                                 Is </a:t>
            </a:r>
            <a:r>
              <a:rPr lang="en-US" dirty="0"/>
              <a:t>a group (column) that contains elements with similar </a:t>
            </a:r>
            <a:r>
              <a:rPr lang="en-US" b="0" dirty="0"/>
              <a:t>_________ 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  <p:bldP spid="53253" grpId="0"/>
      <p:bldP spid="53253" grpId="1"/>
      <p:bldP spid="19462" grpId="0"/>
      <p:bldP spid="19462" grpId="1"/>
      <p:bldP spid="53257" grpId="0"/>
      <p:bldP spid="53257" grpId="1"/>
      <p:bldP spid="19464" grpId="0" animBg="1"/>
      <p:bldP spid="19464" grpId="1" animBg="1"/>
      <p:bldP spid="53271" grpId="0" animBg="1"/>
      <p:bldP spid="53271" grpId="1" animBg="1"/>
      <p:bldP spid="19466" grpId="0" animBg="1"/>
      <p:bldP spid="19466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00025" y="658813"/>
            <a:ext cx="16621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0000FF"/>
                </a:solidFill>
              </a:rPr>
              <a:t>Group 2</a:t>
            </a:r>
            <a:r>
              <a:rPr lang="en-US" sz="3200">
                <a:solidFill>
                  <a:srgbClr val="0000FF"/>
                </a:solidFill>
              </a:rPr>
              <a:t>:</a:t>
            </a:r>
            <a:endParaRPr lang="en-CA" sz="3200">
              <a:solidFill>
                <a:srgbClr val="0000FF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822450" y="658813"/>
            <a:ext cx="3816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Alkaline Earth Metals</a:t>
            </a:r>
            <a:endParaRPr lang="en-CA" sz="3200">
              <a:solidFill>
                <a:srgbClr val="0000FF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These elements are </a:t>
            </a:r>
            <a:r>
              <a:rPr lang="en-US" dirty="0" smtClean="0"/>
              <a:t>also all </a:t>
            </a:r>
            <a:r>
              <a:rPr lang="en-US" b="0" dirty="0" smtClean="0"/>
              <a:t>_____</a:t>
            </a:r>
            <a:r>
              <a:rPr lang="en-US" dirty="0" smtClean="0"/>
              <a:t>-colored </a:t>
            </a:r>
            <a:r>
              <a:rPr lang="en-US" b="0" dirty="0" smtClean="0"/>
              <a:t>_____</a:t>
            </a:r>
            <a:r>
              <a:rPr lang="en-US" dirty="0" smtClean="0"/>
              <a:t> . </a:t>
            </a:r>
            <a:endParaRPr lang="en-CA" dirty="0"/>
          </a:p>
        </p:txBody>
      </p:sp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0" t="636" r="6841" b="1018"/>
          <a:stretch>
            <a:fillRect/>
          </a:stretch>
        </p:blipFill>
        <p:spPr bwMode="auto">
          <a:xfrm>
            <a:off x="577850" y="1328738"/>
            <a:ext cx="804863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1524000" y="1755775"/>
            <a:ext cx="7467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They are also reactive with </a:t>
            </a:r>
            <a:r>
              <a:rPr lang="en-US" b="0" dirty="0" smtClean="0"/>
              <a:t>_____</a:t>
            </a:r>
            <a:r>
              <a:rPr lang="en-US" dirty="0" smtClean="0"/>
              <a:t> but </a:t>
            </a:r>
            <a:r>
              <a:rPr lang="en-US" b="0" dirty="0" smtClean="0"/>
              <a:t>____</a:t>
            </a:r>
            <a:r>
              <a:rPr lang="en-US" dirty="0" smtClean="0"/>
              <a:t> so than group </a:t>
            </a:r>
            <a:r>
              <a:rPr lang="en-US" dirty="0"/>
              <a:t>1 elements</a:t>
            </a:r>
            <a:endParaRPr lang="en-CA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28850" y="3859213"/>
            <a:ext cx="5715000" cy="2586037"/>
            <a:chOff x="2228850" y="3859213"/>
            <a:chExt cx="5715000" cy="2585267"/>
          </a:xfrm>
        </p:grpSpPr>
        <p:pic>
          <p:nvPicPr>
            <p:cNvPr id="57366" name="Picture 22" descr="Erdalkali"/>
            <p:cNvPicPr>
              <a:picLocks noChangeAspect="1" noChangeArrowheads="1"/>
            </p:cNvPicPr>
            <p:nvPr/>
          </p:nvPicPr>
          <p:blipFill rotWithShape="1">
            <a:blip r:embed="rId4"/>
            <a:srcRect t="13333" b="28888"/>
            <a:stretch/>
          </p:blipFill>
          <p:spPr bwMode="auto">
            <a:xfrm>
              <a:off x="2228850" y="3859213"/>
              <a:ext cx="5715000" cy="2475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6" name="TextBox 1"/>
            <p:cNvSpPr txBox="1">
              <a:spLocks noChangeArrowheads="1"/>
            </p:cNvSpPr>
            <p:nvPr/>
          </p:nvSpPr>
          <p:spPr bwMode="auto">
            <a:xfrm>
              <a:off x="2349933" y="5859705"/>
              <a:ext cx="6351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Be</a:t>
              </a:r>
            </a:p>
          </p:txBody>
        </p:sp>
        <p:sp>
          <p:nvSpPr>
            <p:cNvPr id="18447" name="TextBox 13"/>
            <p:cNvSpPr txBox="1">
              <a:spLocks noChangeArrowheads="1"/>
            </p:cNvSpPr>
            <p:nvPr/>
          </p:nvSpPr>
          <p:spPr bwMode="auto">
            <a:xfrm>
              <a:off x="3348990" y="5859705"/>
              <a:ext cx="75052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Mg</a:t>
              </a:r>
            </a:p>
          </p:txBody>
        </p:sp>
        <p:sp>
          <p:nvSpPr>
            <p:cNvPr id="18448" name="TextBox 14"/>
            <p:cNvSpPr txBox="1">
              <a:spLocks noChangeArrowheads="1"/>
            </p:cNvSpPr>
            <p:nvPr/>
          </p:nvSpPr>
          <p:spPr bwMode="auto">
            <a:xfrm>
              <a:off x="7006590" y="5859705"/>
              <a:ext cx="6303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Ba</a:t>
              </a:r>
            </a:p>
          </p:txBody>
        </p:sp>
        <p:sp>
          <p:nvSpPr>
            <p:cNvPr id="18449" name="TextBox 15"/>
            <p:cNvSpPr txBox="1">
              <a:spLocks noChangeArrowheads="1"/>
            </p:cNvSpPr>
            <p:nvPr/>
          </p:nvSpPr>
          <p:spPr bwMode="auto">
            <a:xfrm>
              <a:off x="5787390" y="5859705"/>
              <a:ext cx="5373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Sr</a:t>
              </a:r>
            </a:p>
          </p:txBody>
        </p:sp>
        <p:sp>
          <p:nvSpPr>
            <p:cNvPr id="18450" name="TextBox 16"/>
            <p:cNvSpPr txBox="1">
              <a:spLocks noChangeArrowheads="1"/>
            </p:cNvSpPr>
            <p:nvPr/>
          </p:nvSpPr>
          <p:spPr bwMode="auto">
            <a:xfrm>
              <a:off x="4533063" y="5859705"/>
              <a:ext cx="6174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Ca</a:t>
              </a: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0190" y="1283970"/>
            <a:ext cx="86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silver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212330" y="128016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303520" y="1748790"/>
            <a:ext cx="928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water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682740" y="1748790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less</a:t>
            </a:r>
            <a:endParaRPr lang="en-CA" dirty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209800" y="2590800"/>
            <a:ext cx="5425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They </a:t>
            </a:r>
            <a:r>
              <a:rPr lang="en-US" dirty="0" smtClean="0">
                <a:sym typeface="Wingdings" pitchFamily="2" charset="2"/>
              </a:rPr>
              <a:t>each have </a:t>
            </a:r>
            <a:r>
              <a:rPr lang="en-US" b="0" dirty="0" smtClean="0">
                <a:sym typeface="Wingdings" pitchFamily="2" charset="2"/>
              </a:rPr>
              <a:t>___</a:t>
            </a:r>
            <a:r>
              <a:rPr lang="en-US" dirty="0" smtClean="0">
                <a:sym typeface="Wingdings" pitchFamily="2" charset="2"/>
              </a:rPr>
              <a:t> valence </a:t>
            </a:r>
            <a:r>
              <a:rPr lang="en-US" dirty="0">
                <a:sym typeface="Wingdings" pitchFamily="2" charset="2"/>
              </a:rPr>
              <a:t>electrons.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4551098" y="2579370"/>
            <a:ext cx="683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two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  <p:bldP spid="57349" grpId="0"/>
      <p:bldP spid="57364" grpId="0"/>
      <p:bldP spid="3" grpId="0"/>
      <p:bldP spid="4" grpId="0"/>
      <p:bldP spid="5" grpId="0"/>
      <p:bldP spid="6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4675" y="5646738"/>
            <a:ext cx="8329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130000"/>
            </a:pPr>
            <a:r>
              <a:rPr lang="en-US" dirty="0"/>
              <a:t>                                                 by a man named </a:t>
            </a:r>
            <a:r>
              <a:rPr lang="en-US" b="0" dirty="0"/>
              <a:t>________________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who was a Russian chemist and inventor.</a:t>
            </a:r>
            <a:endParaRPr lang="en-CA" dirty="0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28600" y="5646738"/>
            <a:ext cx="3886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It was developed in </a:t>
            </a:r>
            <a:r>
              <a:rPr lang="en-US" b="0" dirty="0"/>
              <a:t>_____</a:t>
            </a:r>
            <a:endParaRPr lang="en-CA" dirty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2" t="2110" r="1220" b="2118"/>
          <a:stretch/>
        </p:blipFill>
        <p:spPr bwMode="auto">
          <a:xfrm>
            <a:off x="3585172" y="3772278"/>
            <a:ext cx="5082012" cy="160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955675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                                     according to their </a:t>
            </a:r>
            <a:r>
              <a:rPr lang="en-US" b="0" dirty="0"/>
              <a:t>_______________________</a:t>
            </a:r>
            <a:endParaRPr lang="en-CA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68751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130000"/>
            </a:pPr>
            <a:r>
              <a:rPr lang="en-US" dirty="0"/>
              <a:t>and their </a:t>
            </a:r>
            <a:r>
              <a:rPr lang="en-US" b="0" dirty="0"/>
              <a:t>___________________</a:t>
            </a:r>
          </a:p>
          <a:p>
            <a:pPr>
              <a:buSzPct val="130000"/>
            </a:pPr>
            <a:r>
              <a:rPr lang="en-US" b="0" dirty="0"/>
              <a:t>_________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588963"/>
            <a:ext cx="44434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dirty="0">
                <a:solidFill>
                  <a:srgbClr val="0000FF"/>
                </a:solidFill>
              </a:rPr>
              <a:t>                            </a:t>
            </a:r>
            <a:r>
              <a:rPr lang="en-US" dirty="0"/>
              <a:t>It is a chart that organizes </a:t>
            </a:r>
            <a:r>
              <a:rPr lang="en-US" b="0" dirty="0"/>
              <a:t>________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2152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defRPr/>
            </a:pPr>
            <a:r>
              <a:rPr lang="en-US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Periodic Table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" r="811"/>
          <a:stretch/>
        </p:blipFill>
        <p:spPr bwMode="auto">
          <a:xfrm>
            <a:off x="4821866" y="822158"/>
            <a:ext cx="4060319" cy="260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INTRODUCING THE PERIODIC TABLE</a:t>
            </a:r>
          </a:p>
        </p:txBody>
      </p:sp>
      <p:pic>
        <p:nvPicPr>
          <p:cNvPr id="43019" name="Picture 11" descr="129-bf450cbe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5" b="21875"/>
          <a:stretch>
            <a:fillRect/>
          </a:stretch>
        </p:blipFill>
        <p:spPr bwMode="auto">
          <a:xfrm>
            <a:off x="1066800" y="3390205"/>
            <a:ext cx="2044871" cy="2188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022" name="Rectangle 14"/>
          <p:cNvSpPr>
            <a:spLocks noChangeArrowheads="1"/>
          </p:cNvSpPr>
          <p:nvPr/>
        </p:nvSpPr>
        <p:spPr bwMode="auto">
          <a:xfrm rot="5400000">
            <a:off x="5427033" y="1149203"/>
            <a:ext cx="533401" cy="1524000"/>
          </a:xfrm>
          <a:prstGeom prst="rect">
            <a:avLst/>
          </a:prstGeom>
          <a:solidFill>
            <a:srgbClr val="0033CC">
              <a:alpha val="30196"/>
            </a:srgbClr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3581399" y="1676400"/>
            <a:ext cx="1371599" cy="2133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6477000" y="1676400"/>
            <a:ext cx="2133600" cy="2057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186068" y="2514600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3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When was the Periodic Table developed and who created it?</a:t>
            </a:r>
            <a:endParaRPr lang="en-CA" sz="2300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7575" y="1316038"/>
            <a:ext cx="3616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increasing atomic numbers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7325" y="1690688"/>
            <a:ext cx="3022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chemical and physical 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75" y="2052638"/>
            <a:ext cx="1511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properties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3938" y="5638800"/>
            <a:ext cx="25066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Dmitri Mendeleev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2613" y="5634038"/>
            <a:ext cx="8064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1869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2725" y="946150"/>
            <a:ext cx="1368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elements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29000" y="3604435"/>
            <a:ext cx="5562600" cy="520998"/>
          </a:xfrm>
          <a:prstGeom prst="rightArrow">
            <a:avLst/>
          </a:prstGeom>
          <a:solidFill>
            <a:srgbClr val="0033CC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Right Arrow 26"/>
          <p:cNvSpPr/>
          <p:nvPr/>
        </p:nvSpPr>
        <p:spPr>
          <a:xfrm>
            <a:off x="3429000" y="4398334"/>
            <a:ext cx="5562600" cy="520998"/>
          </a:xfrm>
          <a:prstGeom prst="rightArrow">
            <a:avLst/>
          </a:prstGeom>
          <a:solidFill>
            <a:srgbClr val="0033CC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3017" grpId="0" build="allAtOnce"/>
      <p:bldP spid="8" grpId="0"/>
      <p:bldP spid="8" grpId="1"/>
      <p:bldP spid="5" grpId="0"/>
      <p:bldP spid="5" grpId="1"/>
      <p:bldP spid="17" grpId="0"/>
      <p:bldP spid="17" grpId="1"/>
      <p:bldP spid="43012" grpId="0"/>
      <p:bldP spid="43012" grpId="1"/>
      <p:bldP spid="3074" grpId="0"/>
      <p:bldP spid="43022" grpId="0" animBg="1"/>
      <p:bldP spid="43022" grpId="1" animBg="1"/>
      <p:bldP spid="43024" grpId="0" animBg="1"/>
      <p:bldP spid="43024" grpId="1" animBg="1"/>
      <p:bldP spid="43025" grpId="0" animBg="1"/>
      <p:bldP spid="43025" grpId="1" animBg="1"/>
      <p:bldP spid="43028" grpId="0"/>
      <p:bldP spid="43028" grpId="1"/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24" grpId="0"/>
      <p:bldP spid="24" grpId="1"/>
      <p:bldP spid="10" grpId="0" animBg="1"/>
      <p:bldP spid="10" grpId="1" animBg="1"/>
      <p:bldP spid="27" grpId="0" animBg="1"/>
      <p:bldP spid="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00025" y="658813"/>
            <a:ext cx="16621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0000FF"/>
                </a:solidFill>
              </a:rPr>
              <a:t>Group 2</a:t>
            </a:r>
            <a:r>
              <a:rPr lang="en-US" sz="3200">
                <a:solidFill>
                  <a:srgbClr val="0000FF"/>
                </a:solidFill>
              </a:rPr>
              <a:t>:</a:t>
            </a:r>
            <a:endParaRPr lang="en-CA" sz="3200">
              <a:solidFill>
                <a:srgbClr val="0000FF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22450" y="658813"/>
            <a:ext cx="3816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Alkaline Earth Metals</a:t>
            </a:r>
            <a:endParaRPr lang="en-CA" sz="3200">
              <a:solidFill>
                <a:srgbClr val="0000FF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565900" y="4437063"/>
            <a:ext cx="1792288" cy="17907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197725" y="5059363"/>
            <a:ext cx="531813" cy="5318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002463" y="4864100"/>
            <a:ext cx="920750" cy="92075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805613" y="4667250"/>
            <a:ext cx="1316037" cy="1316038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164388" y="5016500"/>
            <a:ext cx="604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C00000"/>
                </a:solidFill>
              </a:rPr>
              <a:t>Ca</a:t>
            </a:r>
            <a:endParaRPr lang="en-CA" sz="2800">
              <a:solidFill>
                <a:srgbClr val="C00000"/>
              </a:solidFill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408863" y="4595813"/>
            <a:ext cx="109537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7408863" y="4797425"/>
            <a:ext cx="109537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408863" y="5730875"/>
            <a:ext cx="109537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750050" y="527050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066088" y="527050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 rot="18880890">
            <a:off x="6962775" y="575151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rot="18880890">
            <a:off x="7888288" y="4814888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408863" y="5927725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rot="2719110" flipH="1">
            <a:off x="7871619" y="5755481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 rot="2719110" flipH="1">
            <a:off x="6945313" y="4819650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7410450" y="4379913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7400925" y="6173788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307388" y="5278438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505575" y="5281613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075613" y="4667250"/>
            <a:ext cx="109537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750050" y="466725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6762750" y="5927725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004175" y="592772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313488" y="4184650"/>
            <a:ext cx="2297112" cy="229711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408863" y="4137025"/>
            <a:ext cx="109537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396163" y="6442075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013200" y="4433888"/>
            <a:ext cx="1792288" cy="17907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651375" y="5054600"/>
            <a:ext cx="530225" cy="5318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456113" y="4860925"/>
            <a:ext cx="920750" cy="92075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257675" y="4662488"/>
            <a:ext cx="1317625" cy="1316037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97400" y="5038725"/>
            <a:ext cx="668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>
                <a:solidFill>
                  <a:srgbClr val="C00000"/>
                </a:solidFill>
              </a:rPr>
              <a:t>Mg</a:t>
            </a:r>
            <a:endParaRPr lang="en-CA" sz="1400">
              <a:solidFill>
                <a:srgbClr val="C00000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860925" y="459105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860925" y="4792663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860925" y="5726113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203700" y="5265738"/>
            <a:ext cx="109538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519738" y="5265738"/>
            <a:ext cx="109537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18880890">
            <a:off x="4415631" y="5747544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18880890">
            <a:off x="5341938" y="4811713"/>
            <a:ext cx="109537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4860925" y="592296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2719110" flipH="1">
            <a:off x="5324475" y="5751513"/>
            <a:ext cx="109537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2719110" flipH="1">
            <a:off x="4398169" y="4815682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4862513" y="4375150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 rot="5400000">
            <a:off x="4858544" y="6203156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581275" y="5078413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386013" y="4883150"/>
            <a:ext cx="920750" cy="92075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189163" y="4686300"/>
            <a:ext cx="1316037" cy="1316038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28888" y="5032375"/>
            <a:ext cx="67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600">
                <a:solidFill>
                  <a:srgbClr val="C00000"/>
                </a:solidFill>
              </a:rPr>
              <a:t>Be</a:t>
            </a:r>
            <a:endParaRPr lang="en-CA" sz="2000">
              <a:solidFill>
                <a:srgbClr val="C00000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792413" y="4613275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792413" y="4814888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792413" y="5748338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794000" y="5965825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886075" y="3052763"/>
            <a:ext cx="2046288" cy="2928937"/>
            <a:chOff x="2886065" y="3052465"/>
            <a:chExt cx="2045934" cy="2929129"/>
          </a:xfrm>
        </p:grpSpPr>
        <p:cxnSp>
          <p:nvCxnSpPr>
            <p:cNvPr id="8" name="Straight Arrow Connector 7"/>
            <p:cNvCxnSpPr>
              <a:endCxn id="38" idx="7"/>
            </p:cNvCxnSpPr>
            <p:nvPr/>
          </p:nvCxnSpPr>
          <p:spPr>
            <a:xfrm flipH="1">
              <a:off x="2886065" y="3052465"/>
              <a:ext cx="2045934" cy="15780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69" idx="7"/>
            </p:cNvCxnSpPr>
            <p:nvPr/>
          </p:nvCxnSpPr>
          <p:spPr>
            <a:xfrm flipH="1">
              <a:off x="2889239" y="3052465"/>
              <a:ext cx="2026887" cy="29291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3" name="Group 57352"/>
          <p:cNvGrpSpPr>
            <a:grpSpLocks/>
          </p:cNvGrpSpPr>
          <p:nvPr/>
        </p:nvGrpSpPr>
        <p:grpSpPr bwMode="auto">
          <a:xfrm>
            <a:off x="4932363" y="3052763"/>
            <a:ext cx="2492375" cy="3371850"/>
            <a:chOff x="4931999" y="3052465"/>
            <a:chExt cx="2492301" cy="3372148"/>
          </a:xfrm>
        </p:grpSpPr>
        <p:cxnSp>
          <p:nvCxnSpPr>
            <p:cNvPr id="83" name="Straight Arrow Connector 82"/>
            <p:cNvCxnSpPr>
              <a:endCxn id="66" idx="1"/>
            </p:cNvCxnSpPr>
            <p:nvPr/>
          </p:nvCxnSpPr>
          <p:spPr>
            <a:xfrm>
              <a:off x="4931999" y="3052465"/>
              <a:ext cx="2492301" cy="110023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4931999" y="3052465"/>
              <a:ext cx="2463727" cy="33721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61" name="Group 57360"/>
          <p:cNvGrpSpPr>
            <a:grpSpLocks/>
          </p:cNvGrpSpPr>
          <p:nvPr/>
        </p:nvGrpSpPr>
        <p:grpSpPr bwMode="auto">
          <a:xfrm>
            <a:off x="4916488" y="3052763"/>
            <a:ext cx="1103312" cy="3176587"/>
            <a:chOff x="4916548" y="3052465"/>
            <a:chExt cx="1103252" cy="3176575"/>
          </a:xfrm>
        </p:grpSpPr>
        <p:cxnSp>
          <p:nvCxnSpPr>
            <p:cNvPr id="57355" name="Straight Arrow Connector 57354"/>
            <p:cNvCxnSpPr>
              <a:endCxn id="32" idx="0"/>
            </p:cNvCxnSpPr>
            <p:nvPr/>
          </p:nvCxnSpPr>
          <p:spPr>
            <a:xfrm>
              <a:off x="4916548" y="3052465"/>
              <a:ext cx="1587" cy="13223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68" name="Group 57359"/>
            <p:cNvGrpSpPr>
              <a:grpSpLocks/>
            </p:cNvGrpSpPr>
            <p:nvPr/>
          </p:nvGrpSpPr>
          <p:grpSpPr bwMode="auto">
            <a:xfrm>
              <a:off x="4931999" y="3052465"/>
              <a:ext cx="1087801" cy="3176575"/>
              <a:chOff x="4931999" y="3052465"/>
              <a:chExt cx="1087801" cy="3176575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H="1">
                <a:off x="4973695" y="5197169"/>
                <a:ext cx="1046105" cy="10318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58" name="Straight Connector 57357"/>
              <p:cNvCxnSpPr/>
              <p:nvPr/>
            </p:nvCxnSpPr>
            <p:spPr>
              <a:xfrm>
                <a:off x="4932422" y="3052465"/>
                <a:ext cx="1087378" cy="214470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These elements are </a:t>
            </a:r>
            <a:r>
              <a:rPr lang="en-US" dirty="0" smtClean="0"/>
              <a:t>also all </a:t>
            </a:r>
            <a:r>
              <a:rPr lang="en-US" b="0" dirty="0" smtClean="0"/>
              <a:t>_____</a:t>
            </a:r>
            <a:r>
              <a:rPr lang="en-US" dirty="0" smtClean="0"/>
              <a:t>-colored </a:t>
            </a:r>
            <a:r>
              <a:rPr lang="en-US" b="0" dirty="0" smtClean="0"/>
              <a:t>_____</a:t>
            </a:r>
            <a:r>
              <a:rPr lang="en-US" dirty="0" smtClean="0"/>
              <a:t> . </a:t>
            </a:r>
            <a:endParaRPr lang="en-CA" dirty="0"/>
          </a:p>
        </p:txBody>
      </p:sp>
      <p:pic>
        <p:nvPicPr>
          <p:cNvPr id="73" name="Picture 1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0" t="636" r="6841" b="1018"/>
          <a:stretch>
            <a:fillRect/>
          </a:stretch>
        </p:blipFill>
        <p:spPr bwMode="auto">
          <a:xfrm>
            <a:off x="577850" y="1328738"/>
            <a:ext cx="804863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1524000" y="1755775"/>
            <a:ext cx="7467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They are also reactive with </a:t>
            </a:r>
            <a:r>
              <a:rPr lang="en-US" b="0" dirty="0" smtClean="0"/>
              <a:t>_____</a:t>
            </a:r>
            <a:r>
              <a:rPr lang="en-US" dirty="0" smtClean="0"/>
              <a:t> but </a:t>
            </a:r>
            <a:r>
              <a:rPr lang="en-US" b="0" dirty="0" smtClean="0"/>
              <a:t>____</a:t>
            </a:r>
            <a:r>
              <a:rPr lang="en-US" dirty="0" smtClean="0"/>
              <a:t> so than group </a:t>
            </a:r>
            <a:r>
              <a:rPr lang="en-US" dirty="0"/>
              <a:t>1 elements</a:t>
            </a:r>
            <a:endParaRPr lang="en-CA" dirty="0"/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2209800" y="2590800"/>
            <a:ext cx="5425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They </a:t>
            </a:r>
            <a:r>
              <a:rPr lang="en-US" dirty="0" smtClean="0">
                <a:sym typeface="Wingdings" pitchFamily="2" charset="2"/>
              </a:rPr>
              <a:t>each have </a:t>
            </a:r>
            <a:r>
              <a:rPr lang="en-US" b="0" dirty="0" smtClean="0">
                <a:sym typeface="Wingdings" pitchFamily="2" charset="2"/>
              </a:rPr>
              <a:t>___</a:t>
            </a:r>
            <a:r>
              <a:rPr lang="en-US" dirty="0" smtClean="0">
                <a:sym typeface="Wingdings" pitchFamily="2" charset="2"/>
              </a:rPr>
              <a:t> valence </a:t>
            </a:r>
            <a:r>
              <a:rPr lang="en-US" dirty="0">
                <a:sym typeface="Wingdings" pitchFamily="2" charset="2"/>
              </a:rPr>
              <a:t>electrons.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5330190" y="1283970"/>
            <a:ext cx="86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silver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7212330" y="128016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endParaRPr lang="en-CA" dirty="0"/>
          </a:p>
        </p:txBody>
      </p:sp>
      <p:sp>
        <p:nvSpPr>
          <p:cNvPr id="79" name="Rectangle 78"/>
          <p:cNvSpPr/>
          <p:nvPr/>
        </p:nvSpPr>
        <p:spPr>
          <a:xfrm>
            <a:off x="5303520" y="1748790"/>
            <a:ext cx="928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water</a:t>
            </a:r>
            <a:endParaRPr lang="en-CA" dirty="0"/>
          </a:p>
        </p:txBody>
      </p:sp>
      <p:sp>
        <p:nvSpPr>
          <p:cNvPr id="80" name="Rectangle 79"/>
          <p:cNvSpPr/>
          <p:nvPr/>
        </p:nvSpPr>
        <p:spPr>
          <a:xfrm>
            <a:off x="6682740" y="1748790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less</a:t>
            </a:r>
            <a:endParaRPr lang="en-CA" dirty="0"/>
          </a:p>
        </p:txBody>
      </p:sp>
      <p:sp>
        <p:nvSpPr>
          <p:cNvPr id="81" name="Rectangle 80"/>
          <p:cNvSpPr/>
          <p:nvPr/>
        </p:nvSpPr>
        <p:spPr>
          <a:xfrm>
            <a:off x="4551098" y="2579370"/>
            <a:ext cx="683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two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1" fill="hold" nodeType="clickPar">
                      <p:stCondLst>
                        <p:cond delay="indefinite"/>
                      </p:stCondLst>
                      <p:childTnLst>
                        <p:par>
                          <p:cTn id="8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 nodeType="clickPar">
                      <p:stCondLst>
                        <p:cond delay="indefinite"/>
                      </p:stCondLst>
                      <p:childTnLst>
                        <p:par>
                          <p:cTn id="8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 nodeType="clickPar">
                      <p:stCondLst>
                        <p:cond delay="indefinite"/>
                      </p:stCondLst>
                      <p:childTnLst>
                        <p:par>
                          <p:cTn id="8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 nodeType="clickPar">
                      <p:stCondLst>
                        <p:cond delay="indefinite"/>
                      </p:stCondLst>
                      <p:childTnLst>
                        <p:par>
                          <p:cTn id="8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9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1" fill="hold" nodeType="clickPar">
                      <p:stCondLst>
                        <p:cond delay="indefinite"/>
                      </p:stCondLst>
                      <p:childTnLst>
                        <p:par>
                          <p:cTn id="9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 nodeType="clickPar">
                      <p:stCondLst>
                        <p:cond delay="indefinite"/>
                      </p:stCondLst>
                      <p:childTnLst>
                        <p:par>
                          <p:cTn id="9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9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4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5" dur="10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10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9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0" dur="1000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1000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6" grpId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68" grpId="0" animBg="1"/>
      <p:bldP spid="68" grpId="1" animBg="1"/>
      <p:bldP spid="68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  <p:bldP spid="69" grpId="0" animBg="1"/>
      <p:bldP spid="69" grpId="1" animBg="1"/>
      <p:bldP spid="6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These elements are </a:t>
            </a:r>
            <a:r>
              <a:rPr lang="en-US" dirty="0" smtClean="0"/>
              <a:t>also all </a:t>
            </a:r>
            <a:r>
              <a:rPr lang="en-US" b="0" dirty="0" smtClean="0"/>
              <a:t>_____</a:t>
            </a:r>
            <a:r>
              <a:rPr lang="en-US" dirty="0" smtClean="0"/>
              <a:t>-colored </a:t>
            </a:r>
            <a:r>
              <a:rPr lang="en-US" b="0" dirty="0" smtClean="0"/>
              <a:t>_____</a:t>
            </a:r>
            <a:r>
              <a:rPr lang="en-US" dirty="0" smtClean="0"/>
              <a:t> . </a:t>
            </a:r>
            <a:endParaRPr lang="en-CA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0" t="636" r="6841" b="1018"/>
          <a:stretch>
            <a:fillRect/>
          </a:stretch>
        </p:blipFill>
        <p:spPr bwMode="auto">
          <a:xfrm>
            <a:off x="577850" y="1328738"/>
            <a:ext cx="804863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524000" y="1755775"/>
            <a:ext cx="7467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They are also reactive with </a:t>
            </a:r>
            <a:r>
              <a:rPr lang="en-US" b="0" dirty="0" smtClean="0"/>
              <a:t>_____</a:t>
            </a:r>
            <a:r>
              <a:rPr lang="en-US" dirty="0" smtClean="0"/>
              <a:t> but </a:t>
            </a:r>
            <a:r>
              <a:rPr lang="en-US" b="0" dirty="0" smtClean="0"/>
              <a:t>____</a:t>
            </a:r>
            <a:r>
              <a:rPr lang="en-US" dirty="0" smtClean="0"/>
              <a:t> so than group </a:t>
            </a:r>
            <a:r>
              <a:rPr lang="en-US" dirty="0"/>
              <a:t>1 </a:t>
            </a:r>
            <a:r>
              <a:rPr lang="en-US" dirty="0" smtClean="0"/>
              <a:t>elements.</a:t>
            </a:r>
            <a:endParaRPr lang="en-CA" dirty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209800" y="2590800"/>
            <a:ext cx="5425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They </a:t>
            </a:r>
            <a:r>
              <a:rPr lang="en-US" dirty="0" smtClean="0">
                <a:sym typeface="Wingdings" pitchFamily="2" charset="2"/>
              </a:rPr>
              <a:t>each have </a:t>
            </a:r>
            <a:r>
              <a:rPr lang="en-US" b="0" dirty="0" smtClean="0">
                <a:sym typeface="Wingdings" pitchFamily="2" charset="2"/>
              </a:rPr>
              <a:t>___</a:t>
            </a:r>
            <a:r>
              <a:rPr lang="en-US" dirty="0" smtClean="0">
                <a:sym typeface="Wingdings" pitchFamily="2" charset="2"/>
              </a:rPr>
              <a:t> valence </a:t>
            </a:r>
            <a:r>
              <a:rPr lang="en-US" dirty="0">
                <a:sym typeface="Wingdings" pitchFamily="2" charset="2"/>
              </a:rPr>
              <a:t>electrons.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5330190" y="1283970"/>
            <a:ext cx="86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silver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7212330" y="128016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5303520" y="1748790"/>
            <a:ext cx="928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water</a:t>
            </a:r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6682740" y="1748790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less</a:t>
            </a:r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4551098" y="2579370"/>
            <a:ext cx="683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two</a:t>
            </a:r>
            <a:endParaRPr lang="en-CA" dirty="0"/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00025" y="658813"/>
            <a:ext cx="16621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0000FF"/>
                </a:solidFill>
              </a:rPr>
              <a:t>Group 2</a:t>
            </a:r>
            <a:r>
              <a:rPr lang="en-US" sz="3200">
                <a:solidFill>
                  <a:srgbClr val="0000FF"/>
                </a:solidFill>
              </a:rPr>
              <a:t>:</a:t>
            </a:r>
            <a:endParaRPr lang="en-CA" sz="3200">
              <a:solidFill>
                <a:srgbClr val="0000FF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2450" y="658813"/>
            <a:ext cx="3816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Alkaline Earth Metals</a:t>
            </a:r>
            <a:endParaRPr lang="en-CA" sz="3200">
              <a:solidFill>
                <a:srgbClr val="0000FF"/>
              </a:solidFill>
            </a:endParaRPr>
          </a:p>
        </p:txBody>
      </p:sp>
      <p:sp>
        <p:nvSpPr>
          <p:cNvPr id="22537" name="Text Box 33"/>
          <p:cNvSpPr txBox="1">
            <a:spLocks noChangeArrowheads="1"/>
          </p:cNvSpPr>
          <p:nvPr/>
        </p:nvSpPr>
        <p:spPr bwMode="auto">
          <a:xfrm>
            <a:off x="2209800" y="2990850"/>
            <a:ext cx="6896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Similar to group 1 elements, they readily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bond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with other </a:t>
            </a:r>
            <a:r>
              <a:rPr lang="en-US" dirty="0" smtClean="0">
                <a:sym typeface="Wingdings" pitchFamily="2" charset="2"/>
              </a:rPr>
              <a:t>elements.  </a:t>
            </a:r>
            <a:endParaRPr lang="en-CA" dirty="0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304800" y="1295400"/>
            <a:ext cx="0" cy="5257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4" name="Text Box 23"/>
          <p:cNvSpPr txBox="1">
            <a:spLocks noChangeArrowheads="1"/>
          </p:cNvSpPr>
          <p:nvPr/>
        </p:nvSpPr>
        <p:spPr bwMode="auto">
          <a:xfrm>
            <a:off x="1524000" y="4545012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Elements get </a:t>
            </a:r>
            <a:r>
              <a:rPr lang="en-US" b="0" dirty="0" smtClean="0"/>
              <a:t>_____</a:t>
            </a:r>
            <a:r>
              <a:rPr lang="en-US" dirty="0" smtClean="0"/>
              <a:t> reactive </a:t>
            </a:r>
            <a:r>
              <a:rPr lang="en-US" dirty="0"/>
              <a:t>as you go </a:t>
            </a:r>
            <a:r>
              <a:rPr lang="en-US" b="0" dirty="0" smtClean="0"/>
              <a:t>_____</a:t>
            </a:r>
            <a:r>
              <a:rPr lang="en-US" dirty="0" smtClean="0"/>
              <a:t> the </a:t>
            </a:r>
            <a:r>
              <a:rPr lang="en-US" dirty="0"/>
              <a:t>group.</a:t>
            </a:r>
            <a:endParaRPr lang="en-CA" dirty="0"/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4770438" y="5157787"/>
            <a:ext cx="4281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</a:t>
            </a:r>
            <a:r>
              <a:rPr lang="en-US" b="0" dirty="0" smtClean="0">
                <a:sym typeface="Wingdings" pitchFamily="2" charset="2"/>
              </a:rPr>
              <a:t>_______</a:t>
            </a:r>
            <a:r>
              <a:rPr lang="en-US" dirty="0" smtClean="0">
                <a:sym typeface="Wingdings" pitchFamily="2" charset="2"/>
              </a:rPr>
              <a:t> is </a:t>
            </a:r>
            <a:r>
              <a:rPr lang="en-US" dirty="0">
                <a:sym typeface="Wingdings" pitchFamily="2" charset="2"/>
              </a:rPr>
              <a:t>the most reactive.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590550" y="5554663"/>
            <a:ext cx="781050" cy="846137"/>
          </a:xfrm>
          <a:prstGeom prst="rect">
            <a:avLst/>
          </a:prstGeom>
          <a:solidFill>
            <a:srgbClr val="FF0066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14600" y="4983162"/>
            <a:ext cx="1924050" cy="1798638"/>
            <a:chOff x="6686230" y="4685384"/>
            <a:chExt cx="1992950" cy="1912553"/>
          </a:xfrm>
        </p:grpSpPr>
        <p:pic>
          <p:nvPicPr>
            <p:cNvPr id="2254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400" t="13100" r="14600" b="24083"/>
            <a:stretch>
              <a:fillRect/>
            </a:stretch>
          </p:blipFill>
          <p:spPr bwMode="auto">
            <a:xfrm>
              <a:off x="6716710" y="4685384"/>
              <a:ext cx="1962470" cy="1867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686230" y="6013162"/>
              <a:ext cx="630301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CA" sz="320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Ra</a:t>
              </a: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460" y="3360241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                                         However, in this </a:t>
            </a:r>
            <a:r>
              <a:rPr lang="en-US" dirty="0">
                <a:sym typeface="Wingdings" pitchFamily="2" charset="2"/>
              </a:rPr>
              <a:t>case they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transfer</a:t>
            </a:r>
            <a:r>
              <a:rPr lang="en-US" dirty="0">
                <a:sym typeface="Wingdings" pitchFamily="2" charset="2"/>
              </a:rPr>
              <a:t> their </a:t>
            </a:r>
            <a:r>
              <a:rPr lang="en-US" b="0" dirty="0" smtClean="0">
                <a:sym typeface="Wingdings" pitchFamily="2" charset="2"/>
              </a:rPr>
              <a:t>____</a:t>
            </a:r>
            <a:r>
              <a:rPr lang="en-US" dirty="0" smtClean="0">
                <a:sym typeface="Wingdings" pitchFamily="2" charset="2"/>
              </a:rPr>
              <a:t> valence electrons to become stable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ions</a:t>
            </a:r>
            <a:r>
              <a:rPr lang="en-US" dirty="0" smtClean="0">
                <a:sym typeface="Wingdings" pitchFamily="2" charset="2"/>
              </a:rPr>
              <a:t> with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full</a:t>
            </a:r>
            <a:r>
              <a:rPr lang="en-US" dirty="0" smtClean="0">
                <a:sym typeface="Wingdings" pitchFamily="2" charset="2"/>
              </a:rPr>
              <a:t> outer orbitals.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298659" y="3717905"/>
            <a:ext cx="683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two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581400" y="4541520"/>
            <a:ext cx="86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more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728460" y="4537710"/>
            <a:ext cx="908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down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158740" y="5151120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Radium</a:t>
            </a:r>
            <a:endParaRPr lang="en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213" y="5585664"/>
            <a:ext cx="1325787" cy="116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5029200" y="5981045"/>
            <a:ext cx="2163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...and it’s also…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2530" grpId="0"/>
      <p:bldP spid="22531" grpId="0"/>
      <p:bldP spid="22537" grpId="0"/>
      <p:bldP spid="22537" grpId="1"/>
      <p:bldP spid="73" grpId="0" animBg="1"/>
      <p:bldP spid="73" grpId="1" animBg="1"/>
      <p:bldP spid="74" grpId="0"/>
      <p:bldP spid="74" grpId="1"/>
      <p:bldP spid="75" grpId="0"/>
      <p:bldP spid="75" grpId="1"/>
      <p:bldP spid="77" grpId="0" animBg="1"/>
      <p:bldP spid="77" grpId="1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34" grpId="0"/>
      <p:bldP spid="3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09863"/>
            <a:ext cx="8686800" cy="39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55713" y="1416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CC0000"/>
                </a:solidFill>
              </a:rPr>
              <a:t>Group 1</a:t>
            </a:r>
            <a:r>
              <a:rPr lang="en-US">
                <a:solidFill>
                  <a:srgbClr val="CC0000"/>
                </a:solidFill>
              </a:rPr>
              <a:t>: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55713" y="1797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00FF"/>
                </a:solidFill>
              </a:rPr>
              <a:t>Group 2</a:t>
            </a:r>
            <a:r>
              <a:rPr lang="en-US">
                <a:solidFill>
                  <a:srgbClr val="0000FF"/>
                </a:solidFill>
              </a:rPr>
              <a:t>: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399088" y="141605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Groups 17</a:t>
            </a:r>
            <a:r>
              <a:rPr lang="en-US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:</a:t>
            </a:r>
            <a:endParaRPr lang="en-CA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474913" y="1416050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Alkali Metals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858000" y="141605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Halogens</a:t>
            </a:r>
            <a:endParaRPr lang="en-CA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474913" y="17970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Alkaline Earth Metals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6172200" y="1873250"/>
            <a:ext cx="1981200" cy="1447800"/>
          </a:xfrm>
          <a:custGeom>
            <a:avLst/>
            <a:gdLst>
              <a:gd name="T0" fmla="*/ 0 w 1200"/>
              <a:gd name="T1" fmla="*/ 0 h 1152"/>
              <a:gd name="T2" fmla="*/ 0 w 1200"/>
              <a:gd name="T3" fmla="*/ 2147483647 h 1152"/>
              <a:gd name="T4" fmla="*/ 2147483647 w 1200"/>
              <a:gd name="T5" fmla="*/ 2147483647 h 1152"/>
              <a:gd name="T6" fmla="*/ 2147483647 w 120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" h="1152">
                <a:moveTo>
                  <a:pt x="0" y="0"/>
                </a:moveTo>
                <a:lnTo>
                  <a:pt x="0" y="96"/>
                </a:lnTo>
                <a:lnTo>
                  <a:pt x="1200" y="96"/>
                </a:lnTo>
                <a:lnTo>
                  <a:pt x="1200" y="115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63" name="Freeform 22"/>
          <p:cNvSpPr>
            <a:spLocks/>
          </p:cNvSpPr>
          <p:nvPr/>
        </p:nvSpPr>
        <p:spPr bwMode="auto">
          <a:xfrm>
            <a:off x="657225" y="1644650"/>
            <a:ext cx="638175" cy="1157288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64" name="Freeform 23"/>
          <p:cNvSpPr>
            <a:spLocks/>
          </p:cNvSpPr>
          <p:nvPr/>
        </p:nvSpPr>
        <p:spPr bwMode="auto">
          <a:xfrm>
            <a:off x="1143000" y="2020888"/>
            <a:ext cx="152400" cy="1233487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66" name="Rectangle 30"/>
          <p:cNvSpPr>
            <a:spLocks noChangeArrowheads="1"/>
          </p:cNvSpPr>
          <p:nvPr/>
        </p:nvSpPr>
        <p:spPr bwMode="auto">
          <a:xfrm>
            <a:off x="442913" y="3519488"/>
            <a:ext cx="471487" cy="3103562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ChangeArrowheads="1"/>
          </p:cNvSpPr>
          <p:nvPr/>
        </p:nvSpPr>
        <p:spPr bwMode="auto">
          <a:xfrm>
            <a:off x="914400" y="3519488"/>
            <a:ext cx="463550" cy="3103562"/>
          </a:xfrm>
          <a:prstGeom prst="rect">
            <a:avLst/>
          </a:prstGeom>
          <a:solidFill>
            <a:srgbClr val="0000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974013" y="3519488"/>
            <a:ext cx="457200" cy="2570162"/>
          </a:xfrm>
          <a:prstGeom prst="rect">
            <a:avLst/>
          </a:prstGeom>
          <a:solidFill>
            <a:srgbClr val="47A4AB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81000" y="60642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u="sng" dirty="0">
                <a:solidFill>
                  <a:srgbClr val="0000FF"/>
                </a:solidFill>
              </a:rPr>
              <a:t>Chemical Family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1308024" y="971550"/>
            <a:ext cx="151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properties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381000" y="60579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US" dirty="0" smtClean="0"/>
              <a:t>                                 Is </a:t>
            </a:r>
            <a:r>
              <a:rPr lang="en-US" dirty="0"/>
              <a:t>a group (column) that contains elements with similar </a:t>
            </a:r>
            <a:r>
              <a:rPr lang="en-US" b="0" dirty="0"/>
              <a:t>_________ </a:t>
            </a:r>
            <a:r>
              <a:rPr lang="en-US" dirty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  <p:bldP spid="23557" grpId="0"/>
      <p:bldP spid="23557" grpId="1"/>
      <p:bldP spid="54278" grpId="0"/>
      <p:bldP spid="54278" grpId="1"/>
      <p:bldP spid="23559" grpId="0"/>
      <p:bldP spid="23559" grpId="1"/>
      <p:bldP spid="54280" grpId="0"/>
      <p:bldP spid="54280" grpId="1"/>
      <p:bldP spid="23561" grpId="0"/>
      <p:bldP spid="23561" grpId="1"/>
      <p:bldP spid="54296" grpId="0" animBg="1"/>
      <p:bldP spid="54296" grpId="1" animBg="1"/>
      <p:bldP spid="23563" grpId="0" animBg="1"/>
      <p:bldP spid="23563" grpId="1" animBg="1"/>
      <p:bldP spid="23564" grpId="0" animBg="1"/>
      <p:bldP spid="23564" grpId="1" animBg="1"/>
      <p:bldP spid="23566" grpId="0" animBg="1"/>
      <p:bldP spid="23566" grpId="1" animBg="1"/>
      <p:bldP spid="23567" grpId="0" animBg="1"/>
      <p:bldP spid="23567" grpId="1" animBg="1"/>
      <p:bldP spid="19" grpId="0" animBg="1"/>
      <p:bldP spid="19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66060" y="1562100"/>
            <a:ext cx="453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SzPct val="130000"/>
            </a:pPr>
            <a:r>
              <a:rPr lang="en-US" dirty="0"/>
              <a:t>and are found in all </a:t>
            </a:r>
            <a:r>
              <a:rPr lang="en-US" b="0" dirty="0"/>
              <a:t>_____</a:t>
            </a:r>
            <a:r>
              <a:rPr lang="en-US" dirty="0"/>
              <a:t> states.</a:t>
            </a:r>
            <a:endParaRPr lang="en-CA" dirty="0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417763" y="1211263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This group of elements are all </a:t>
            </a:r>
            <a:r>
              <a:rPr lang="en-US" b="0" dirty="0" smtClean="0"/>
              <a:t>__________</a:t>
            </a:r>
            <a:endParaRPr lang="en-CA" dirty="0"/>
          </a:p>
        </p:txBody>
      </p:sp>
      <p:pic>
        <p:nvPicPr>
          <p:cNvPr id="58384" name="Picture 16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8" t="710" r="7059" b="820"/>
          <a:stretch/>
        </p:blipFill>
        <p:spPr bwMode="auto">
          <a:xfrm>
            <a:off x="563563" y="1330325"/>
            <a:ext cx="914107" cy="495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06575" y="1927225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C00000"/>
                </a:solidFill>
              </a:rPr>
              <a:t>gas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06575" y="34623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0070C0"/>
                </a:solidFill>
              </a:rPr>
              <a:t>liquid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06575" y="4949825"/>
            <a:ext cx="101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006600"/>
                </a:solidFill>
              </a:rPr>
              <a:t>solid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62063" y="3679825"/>
            <a:ext cx="566737" cy="0"/>
          </a:xfrm>
          <a:prstGeom prst="straightConnector1">
            <a:avLst/>
          </a:prstGeom>
          <a:ln w="47625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206500" y="2286000"/>
            <a:ext cx="622300" cy="500063"/>
          </a:xfrm>
          <a:prstGeom prst="straightConnector1">
            <a:avLst/>
          </a:prstGeom>
          <a:ln w="47625">
            <a:solidFill>
              <a:srgbClr val="CC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176338" y="4648200"/>
            <a:ext cx="652462" cy="473075"/>
          </a:xfrm>
          <a:prstGeom prst="straightConnector1">
            <a:avLst/>
          </a:prstGeom>
          <a:ln w="47625">
            <a:solidFill>
              <a:srgbClr val="0066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06500" y="5249863"/>
            <a:ext cx="622300" cy="500062"/>
          </a:xfrm>
          <a:prstGeom prst="straightConnector1">
            <a:avLst/>
          </a:prstGeom>
          <a:ln w="47625">
            <a:solidFill>
              <a:srgbClr val="0066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417763" y="1995488"/>
            <a:ext cx="6346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/>
              <a:t>They are the </a:t>
            </a:r>
            <a:r>
              <a:rPr lang="en-CA" b="0" dirty="0" smtClean="0"/>
              <a:t>_____</a:t>
            </a:r>
            <a:r>
              <a:rPr lang="en-CA" dirty="0" smtClean="0"/>
              <a:t> reactive </a:t>
            </a:r>
            <a:r>
              <a:rPr lang="en-CA" dirty="0"/>
              <a:t>of the </a:t>
            </a:r>
            <a:r>
              <a:rPr lang="en-CA" dirty="0" smtClean="0"/>
              <a:t>non-metals</a:t>
            </a:r>
            <a:endParaRPr lang="en-CA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176338" y="1684338"/>
            <a:ext cx="652462" cy="474662"/>
          </a:xfrm>
          <a:prstGeom prst="straightConnector1">
            <a:avLst/>
          </a:prstGeom>
          <a:ln w="47625">
            <a:solidFill>
              <a:srgbClr val="CC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2766950" y="2365375"/>
            <a:ext cx="5837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ym typeface="Wingdings" pitchFamily="2" charset="2"/>
              </a:rPr>
              <a:t>Because they </a:t>
            </a:r>
            <a:r>
              <a:rPr lang="en-US" dirty="0">
                <a:sym typeface="Wingdings" pitchFamily="2" charset="2"/>
              </a:rPr>
              <a:t>have </a:t>
            </a:r>
            <a:r>
              <a:rPr lang="en-US" b="0" dirty="0" smtClean="0">
                <a:sym typeface="Wingdings" pitchFamily="2" charset="2"/>
              </a:rPr>
              <a:t>_____</a:t>
            </a:r>
            <a:r>
              <a:rPr lang="en-US" dirty="0" smtClean="0">
                <a:sym typeface="Wingdings" pitchFamily="2" charset="2"/>
              </a:rPr>
              <a:t> valence </a:t>
            </a:r>
            <a:r>
              <a:rPr lang="en-US" dirty="0">
                <a:sym typeface="Wingdings" pitchFamily="2" charset="2"/>
              </a:rPr>
              <a:t>electrons.</a:t>
            </a:r>
            <a:endParaRPr lang="en-CA" dirty="0"/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2784475" y="2749550"/>
            <a:ext cx="5375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1 electron short of a full </a:t>
            </a:r>
            <a:r>
              <a:rPr lang="en-US" dirty="0" smtClean="0">
                <a:sym typeface="Wingdings" pitchFamily="2" charset="2"/>
              </a:rPr>
              <a:t>outer orbital.</a:t>
            </a:r>
            <a:endParaRPr lang="en-CA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954713" y="4857750"/>
            <a:ext cx="1790700" cy="1792288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586538" y="5481638"/>
            <a:ext cx="530225" cy="5302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391275" y="5286375"/>
            <a:ext cx="920750" cy="92075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194425" y="5087938"/>
            <a:ext cx="1316038" cy="1316037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75425" y="5437188"/>
            <a:ext cx="54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600">
                <a:solidFill>
                  <a:srgbClr val="C00000"/>
                </a:solidFill>
              </a:rPr>
              <a:t>Cl</a:t>
            </a:r>
            <a:endParaRPr lang="en-CA" sz="2800">
              <a:solidFill>
                <a:srgbClr val="C00000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796088" y="5016500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796088" y="521811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796088" y="615156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138863" y="5691188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454900" y="5691188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rot="18880890">
            <a:off x="6350794" y="6172994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 rot="18880890">
            <a:off x="7277100" y="5237163"/>
            <a:ext cx="109537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796088" y="635000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rot="2719110" flipH="1">
            <a:off x="7259638" y="617696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rot="2719110" flipH="1">
            <a:off x="6333331" y="5241132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 rot="10800000">
            <a:off x="6804660" y="4789170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789738" y="6594475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7696200" y="5699125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462838" y="5087938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138863" y="5087938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218238" y="6350000"/>
            <a:ext cx="109537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7392988" y="635000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876675" y="5487988"/>
            <a:ext cx="531813" cy="5318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3681413" y="5294313"/>
            <a:ext cx="920750" cy="92075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3484563" y="5095875"/>
            <a:ext cx="1316037" cy="1316038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946525" y="5445125"/>
            <a:ext cx="395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600">
                <a:solidFill>
                  <a:srgbClr val="C00000"/>
                </a:solidFill>
              </a:rPr>
              <a:t>F</a:t>
            </a:r>
            <a:endParaRPr lang="en-CA" sz="2800">
              <a:solidFill>
                <a:srgbClr val="C00000"/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087813" y="5226050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4087813" y="6159500"/>
            <a:ext cx="109537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3429000" y="569912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4745038" y="569912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 rot="18880890">
            <a:off x="3641725" y="6180138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 rot="18880890">
            <a:off x="4568032" y="5244306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4087813" y="6357938"/>
            <a:ext cx="109537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 rot="2719110" flipH="1">
            <a:off x="4549775" y="6184900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 rot="2719110" flipH="1">
            <a:off x="3624263" y="524827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Text Box 33"/>
          <p:cNvSpPr txBox="1">
            <a:spLocks noChangeArrowheads="1"/>
          </p:cNvSpPr>
          <p:nvPr/>
        </p:nvSpPr>
        <p:spPr bwMode="auto">
          <a:xfrm>
            <a:off x="2784475" y="3143250"/>
            <a:ext cx="61102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10000"/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They readily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combine</a:t>
            </a:r>
            <a:r>
              <a:rPr lang="en-US" dirty="0">
                <a:sym typeface="Wingdings" pitchFamily="2" charset="2"/>
              </a:rPr>
              <a:t> with other elements to </a:t>
            </a:r>
            <a:r>
              <a:rPr lang="en-US" b="0" dirty="0" smtClean="0">
                <a:sym typeface="Wingdings" pitchFamily="2" charset="2"/>
              </a:rPr>
              <a:t>________</a:t>
            </a:r>
            <a:r>
              <a:rPr lang="en-US" dirty="0" smtClean="0">
                <a:sym typeface="Wingdings" pitchFamily="2" charset="2"/>
              </a:rPr>
              <a:t> valence electron from them </a:t>
            </a:r>
            <a:r>
              <a:rPr lang="en-US" dirty="0">
                <a:sym typeface="Wingdings" pitchFamily="2" charset="2"/>
              </a:rPr>
              <a:t>to become stable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ions</a:t>
            </a:r>
            <a:r>
              <a:rPr lang="en-US" dirty="0">
                <a:sym typeface="Wingdings" pitchFamily="2" charset="2"/>
              </a:rPr>
              <a:t> (with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full</a:t>
            </a:r>
            <a:r>
              <a:rPr lang="en-US" dirty="0">
                <a:sym typeface="Wingdings" pitchFamily="2" charset="2"/>
              </a:rPr>
              <a:t> outer </a:t>
            </a:r>
            <a:r>
              <a:rPr lang="en-US" dirty="0" smtClean="0">
                <a:sym typeface="Wingdings" pitchFamily="2" charset="2"/>
              </a:rPr>
              <a:t>shells).</a:t>
            </a:r>
            <a:endParaRPr lang="en-CA" dirty="0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7490" y="1211580"/>
            <a:ext cx="1633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non-metals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87069" y="1565910"/>
            <a:ext cx="87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three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450080" y="1988820"/>
            <a:ext cx="827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most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193475" y="2362200"/>
            <a:ext cx="925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seven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497580" y="3500735"/>
            <a:ext cx="1290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take one</a:t>
            </a:r>
            <a:endParaRPr lang="en-CA" dirty="0"/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00025" y="560388"/>
            <a:ext cx="203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Groups 17</a:t>
            </a:r>
            <a:r>
              <a:rPr lang="en-US" sz="3200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:</a:t>
            </a:r>
            <a:endParaRPr lang="en-CA" sz="3200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2138363" y="560388"/>
            <a:ext cx="1747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Halogens</a:t>
            </a:r>
            <a:endParaRPr lang="en-CA" sz="3200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7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8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1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2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3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4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6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7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8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9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1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2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3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7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8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1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2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3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4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7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8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00"/>
                            </p:stCondLst>
                            <p:childTnLst>
                              <p:par>
                                <p:cTn id="711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3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4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7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8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9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0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4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5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7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8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9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0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2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3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4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5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7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8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9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0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2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3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4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1000"/>
                            </p:stCondLst>
                            <p:childTnLst>
                              <p:par>
                                <p:cTn id="747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8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9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0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1" dur="25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27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3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4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5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27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8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9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27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3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4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5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6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7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8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9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0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1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27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3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4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5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6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27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8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9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0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1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5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0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1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2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5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6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7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8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0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1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2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3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5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6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7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8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0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1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2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3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5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6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7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8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500"/>
                            </p:stCondLst>
                            <p:childTnLst>
                              <p:par>
                                <p:cTn id="820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1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2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3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4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7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8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9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1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2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3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4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7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8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1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1000"/>
                            </p:stCondLst>
                            <p:childTnLst>
                              <p:par>
                                <p:cTn id="856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0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2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7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8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9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0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2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3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4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5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7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8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9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0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2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3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4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7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8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9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0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 nodeType="clickPar">
                      <p:stCondLst>
                        <p:cond delay="indefinite"/>
                      </p:stCondLst>
                      <p:childTnLst>
                        <p:par>
                          <p:cTn id="9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9" fill="hold" nodeType="clickPar">
                      <p:stCondLst>
                        <p:cond delay="indefinite"/>
                      </p:stCondLst>
                      <p:childTnLst>
                        <p:par>
                          <p:cTn id="9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382" grpId="0"/>
      <p:bldP spid="3" grpId="0"/>
      <p:bldP spid="12" grpId="0"/>
      <p:bldP spid="13" grpId="0"/>
      <p:bldP spid="38" grpId="0"/>
      <p:bldP spid="33" grpId="0"/>
      <p:bldP spid="34" grpId="0"/>
      <p:bldP spid="37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/>
      <p:bldP spid="66" grpId="1"/>
      <p:bldP spid="67" grpId="0" animBg="1"/>
      <p:bldP spid="67" grpId="1" animBg="1"/>
      <p:bldP spid="68" grpId="0" animBg="1"/>
      <p:bldP spid="68" grpId="1" animBg="1"/>
      <p:bldP spid="69" grpId="0" animBg="1"/>
      <p:bldP spid="69" grpId="2" animBg="1"/>
      <p:bldP spid="69" grpId="3" animBg="1"/>
      <p:bldP spid="69" grpId="4" animBg="1"/>
      <p:bldP spid="69" grpId="5" animBg="1"/>
      <p:bldP spid="70" grpId="0" animBg="1"/>
      <p:bldP spid="70" grpId="2" animBg="1"/>
      <p:bldP spid="70" grpId="3" animBg="1"/>
      <p:bldP spid="70" grpId="4" animBg="1"/>
      <p:bldP spid="70" grpId="5" animBg="1"/>
      <p:bldP spid="71" grpId="0" animBg="1"/>
      <p:bldP spid="71" grpId="2" animBg="1"/>
      <p:bldP spid="71" grpId="3" animBg="1"/>
      <p:bldP spid="71" grpId="4" animBg="1"/>
      <p:bldP spid="71" grpId="5" animBg="1"/>
      <p:bldP spid="72" grpId="0" animBg="1"/>
      <p:bldP spid="72" grpId="2" animBg="1"/>
      <p:bldP spid="72" grpId="3" animBg="1"/>
      <p:bldP spid="72" grpId="4" animBg="1"/>
      <p:bldP spid="72" grpId="5" animBg="1"/>
      <p:bldP spid="73" grpId="0" animBg="1"/>
      <p:bldP spid="73" grpId="2" animBg="1"/>
      <p:bldP spid="73" grpId="3" animBg="1"/>
      <p:bldP spid="73" grpId="4" animBg="1"/>
      <p:bldP spid="73" grpId="5" animBg="1"/>
      <p:bldP spid="74" grpId="0" animBg="1"/>
      <p:bldP spid="74" grpId="2" animBg="1"/>
      <p:bldP spid="74" grpId="3" animBg="1"/>
      <p:bldP spid="74" grpId="4" animBg="1"/>
      <p:bldP spid="74" grpId="5" animBg="1"/>
      <p:bldP spid="75" grpId="0" animBg="1"/>
      <p:bldP spid="75" grpId="2" animBg="1"/>
      <p:bldP spid="75" grpId="3" animBg="1"/>
      <p:bldP spid="75" grpId="4" animBg="1"/>
      <p:bldP spid="75" grpId="5" animBg="1"/>
      <p:bldP spid="77" grpId="0"/>
      <p:bldP spid="2" grpId="0"/>
      <p:bldP spid="4" grpId="0"/>
      <p:bldP spid="5" grpId="0"/>
      <p:bldP spid="6" grpId="0"/>
      <p:bldP spid="7" grpId="0"/>
      <p:bldP spid="76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8" name="Group 1"/>
          <p:cNvGrpSpPr>
            <a:grpSpLocks/>
          </p:cNvGrpSpPr>
          <p:nvPr/>
        </p:nvGrpSpPr>
        <p:grpSpPr bwMode="auto">
          <a:xfrm>
            <a:off x="5954713" y="4789488"/>
            <a:ext cx="1851025" cy="1916112"/>
            <a:chOff x="5954742" y="4636770"/>
            <a:chExt cx="1851765" cy="191643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954742" y="4706632"/>
              <a:ext cx="1791416" cy="1790997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6586820" y="5329035"/>
              <a:ext cx="530437" cy="5303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6391479" y="5133739"/>
              <a:ext cx="921118" cy="920903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6194550" y="4935270"/>
              <a:ext cx="1314975" cy="1316255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TextBox 43"/>
            <p:cNvSpPr txBox="1">
              <a:spLocks noChangeArrowheads="1"/>
            </p:cNvSpPr>
            <p:nvPr/>
          </p:nvSpPr>
          <p:spPr bwMode="auto">
            <a:xfrm>
              <a:off x="6575692" y="5284680"/>
              <a:ext cx="5421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600">
                  <a:solidFill>
                    <a:srgbClr val="C00000"/>
                  </a:solidFill>
                </a:rPr>
                <a:t>Cl</a:t>
              </a:r>
              <a:endParaRPr lang="en-CA" sz="2800">
                <a:solidFill>
                  <a:srgbClr val="C00000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796453" y="4863820"/>
              <a:ext cx="111169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796453" y="5065466"/>
              <a:ext cx="111169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6796453" y="5999071"/>
              <a:ext cx="111169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138966" y="5538620"/>
              <a:ext cx="109581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7455529" y="5538620"/>
              <a:ext cx="109582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8880890">
              <a:off x="6351788" y="6021287"/>
              <a:ext cx="109555" cy="10958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8880890">
              <a:off x="7276083" y="5084506"/>
              <a:ext cx="111143" cy="11116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796453" y="6197541"/>
              <a:ext cx="111169" cy="10955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2719110" flipH="1">
              <a:off x="7259407" y="6025257"/>
              <a:ext cx="111143" cy="10958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2719110" flipH="1">
              <a:off x="6334318" y="5089269"/>
              <a:ext cx="109556" cy="10958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801217" y="4636770"/>
              <a:ext cx="109582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790101" y="6442057"/>
              <a:ext cx="109581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7695338" y="5546558"/>
              <a:ext cx="111169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463470" y="4935270"/>
              <a:ext cx="111169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138966" y="4935270"/>
              <a:ext cx="109581" cy="11114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218372" y="6197541"/>
              <a:ext cx="109581" cy="10955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393592" y="6197541"/>
              <a:ext cx="109581" cy="10955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51238" y="4876800"/>
            <a:ext cx="1855787" cy="1790700"/>
            <a:chOff x="2030101" y="4879430"/>
            <a:chExt cx="1856099" cy="1791329"/>
          </a:xfrm>
        </p:grpSpPr>
        <p:grpSp>
          <p:nvGrpSpPr>
            <p:cNvPr id="25625" name="Group 99"/>
            <p:cNvGrpSpPr>
              <a:grpSpLocks/>
            </p:cNvGrpSpPr>
            <p:nvPr/>
          </p:nvGrpSpPr>
          <p:grpSpPr bwMode="auto">
            <a:xfrm>
              <a:off x="2030101" y="4879430"/>
              <a:ext cx="1791329" cy="1791329"/>
              <a:chOff x="3806437" y="4250780"/>
              <a:chExt cx="1791329" cy="1791329"/>
            </a:xfrm>
          </p:grpSpPr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3806437" y="4250780"/>
                <a:ext cx="1791001" cy="1791329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443131" y="4873299"/>
                <a:ext cx="531902" cy="53041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4249423" y="4677968"/>
                <a:ext cx="919317" cy="921073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4050953" y="4479460"/>
                <a:ext cx="1316258" cy="1316500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1" name="TextBox 104"/>
              <p:cNvSpPr txBox="1">
                <a:spLocks noChangeArrowheads="1"/>
              </p:cNvSpPr>
              <p:nvPr/>
            </p:nvSpPr>
            <p:spPr bwMode="auto">
              <a:xfrm>
                <a:off x="4390504" y="4856907"/>
                <a:ext cx="65755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 sz="3200">
                    <a:solidFill>
                      <a:srgbClr val="C00000"/>
                    </a:solidFill>
                  </a:rPr>
                  <a:t>Na</a:t>
                </a:r>
                <a:endParaRPr lang="en-CA" sz="1600">
                  <a:solidFill>
                    <a:srgbClr val="C00000"/>
                  </a:solidFill>
                </a:endParaRP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4654304" y="4407998"/>
                <a:ext cx="109555" cy="1111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4654304" y="4609681"/>
                <a:ext cx="109555" cy="1111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4654304" y="5543459"/>
                <a:ext cx="109555" cy="1095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3995381" y="5082922"/>
                <a:ext cx="111144" cy="1111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5311640" y="5082922"/>
                <a:ext cx="111144" cy="1111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18880890">
                <a:off x="4208131" y="5564114"/>
                <a:ext cx="111164" cy="11114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18880890">
                <a:off x="5133800" y="4628748"/>
                <a:ext cx="111164" cy="11114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4654304" y="5741967"/>
                <a:ext cx="109555" cy="109575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 rot="2719110" flipH="1">
                <a:off x="5117128" y="5568084"/>
                <a:ext cx="109576" cy="11114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 rot="2719110" flipH="1">
                <a:off x="4191461" y="4632718"/>
                <a:ext cx="109575" cy="11114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3775056" y="5722689"/>
              <a:ext cx="111144" cy="1111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652838" y="4373563"/>
            <a:ext cx="163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Sodium </a:t>
            </a:r>
            <a:r>
              <a:rPr lang="en-CA">
                <a:solidFill>
                  <a:srgbClr val="0000FF"/>
                </a:solidFill>
              </a:rPr>
              <a:t>Ion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5981700" y="43735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Chlorine </a:t>
            </a:r>
            <a:r>
              <a:rPr lang="en-CA">
                <a:solidFill>
                  <a:srgbClr val="0000FF"/>
                </a:solidFill>
              </a:rPr>
              <a:t>Ion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5410200" y="5768975"/>
            <a:ext cx="533400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28863" y="5557838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i="1" u="sng"/>
              <a:t>Recall:</a:t>
            </a: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766060" y="1562100"/>
            <a:ext cx="453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SzPct val="130000"/>
            </a:pPr>
            <a:r>
              <a:rPr lang="en-US" dirty="0"/>
              <a:t>and are found in all </a:t>
            </a:r>
            <a:r>
              <a:rPr lang="en-US" b="0" dirty="0"/>
              <a:t>_____</a:t>
            </a:r>
            <a:r>
              <a:rPr lang="en-US" dirty="0"/>
              <a:t> states.</a:t>
            </a:r>
            <a:endParaRPr lang="en-CA" dirty="0"/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2417763" y="1211263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This group of elements are all </a:t>
            </a:r>
            <a:r>
              <a:rPr lang="en-US" b="0" dirty="0" smtClean="0"/>
              <a:t>__________</a:t>
            </a:r>
            <a:endParaRPr lang="en-CA" dirty="0"/>
          </a:p>
        </p:txBody>
      </p:sp>
      <p:pic>
        <p:nvPicPr>
          <p:cNvPr id="69" name="Picture 16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8" t="710" r="7059" b="820"/>
          <a:stretch/>
        </p:blipFill>
        <p:spPr bwMode="auto">
          <a:xfrm>
            <a:off x="563563" y="1330325"/>
            <a:ext cx="914107" cy="495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806575" y="1927225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C00000"/>
                </a:solidFill>
              </a:rPr>
              <a:t>gas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806575" y="34623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0070C0"/>
                </a:solidFill>
              </a:rPr>
              <a:t>liquid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806575" y="4949825"/>
            <a:ext cx="101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006600"/>
                </a:solidFill>
              </a:rPr>
              <a:t>solid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1262063" y="3679825"/>
            <a:ext cx="566737" cy="0"/>
          </a:xfrm>
          <a:prstGeom prst="straightConnector1">
            <a:avLst/>
          </a:prstGeom>
          <a:ln w="47625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1206500" y="2286000"/>
            <a:ext cx="622300" cy="500063"/>
          </a:xfrm>
          <a:prstGeom prst="straightConnector1">
            <a:avLst/>
          </a:prstGeom>
          <a:ln w="47625">
            <a:solidFill>
              <a:srgbClr val="CC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1176338" y="4648200"/>
            <a:ext cx="652462" cy="473075"/>
          </a:xfrm>
          <a:prstGeom prst="straightConnector1">
            <a:avLst/>
          </a:prstGeom>
          <a:ln w="47625">
            <a:solidFill>
              <a:srgbClr val="0066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206500" y="5249863"/>
            <a:ext cx="622300" cy="500062"/>
          </a:xfrm>
          <a:prstGeom prst="straightConnector1">
            <a:avLst/>
          </a:prstGeom>
          <a:ln w="47625">
            <a:solidFill>
              <a:srgbClr val="0066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2417763" y="1995488"/>
            <a:ext cx="6346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/>
              <a:t>They are the </a:t>
            </a:r>
            <a:r>
              <a:rPr lang="en-CA" b="0" dirty="0" smtClean="0"/>
              <a:t>_____</a:t>
            </a:r>
            <a:r>
              <a:rPr lang="en-CA" dirty="0" smtClean="0"/>
              <a:t> reactive </a:t>
            </a:r>
            <a:r>
              <a:rPr lang="en-CA" dirty="0"/>
              <a:t>of the </a:t>
            </a:r>
            <a:r>
              <a:rPr lang="en-CA" dirty="0" smtClean="0"/>
              <a:t>non-metals</a:t>
            </a:r>
            <a:endParaRPr lang="en-CA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1176338" y="1684338"/>
            <a:ext cx="652462" cy="474662"/>
          </a:xfrm>
          <a:prstGeom prst="straightConnector1">
            <a:avLst/>
          </a:prstGeom>
          <a:ln w="47625">
            <a:solidFill>
              <a:srgbClr val="CC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2766950" y="2365375"/>
            <a:ext cx="5837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ym typeface="Wingdings" pitchFamily="2" charset="2"/>
              </a:rPr>
              <a:t>Because they </a:t>
            </a:r>
            <a:r>
              <a:rPr lang="en-US" dirty="0">
                <a:sym typeface="Wingdings" pitchFamily="2" charset="2"/>
              </a:rPr>
              <a:t>have </a:t>
            </a:r>
            <a:r>
              <a:rPr lang="en-US" b="0" dirty="0" smtClean="0">
                <a:sym typeface="Wingdings" pitchFamily="2" charset="2"/>
              </a:rPr>
              <a:t>_____</a:t>
            </a:r>
            <a:r>
              <a:rPr lang="en-US" dirty="0" smtClean="0">
                <a:sym typeface="Wingdings" pitchFamily="2" charset="2"/>
              </a:rPr>
              <a:t> valence </a:t>
            </a:r>
            <a:r>
              <a:rPr lang="en-US" dirty="0">
                <a:sym typeface="Wingdings" pitchFamily="2" charset="2"/>
              </a:rPr>
              <a:t>electrons.</a:t>
            </a:r>
            <a:endParaRPr lang="en-CA" dirty="0"/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auto">
          <a:xfrm>
            <a:off x="2784475" y="2749550"/>
            <a:ext cx="5375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1 electron short of a full </a:t>
            </a:r>
            <a:r>
              <a:rPr lang="en-US" dirty="0" smtClean="0">
                <a:sym typeface="Wingdings" pitchFamily="2" charset="2"/>
              </a:rPr>
              <a:t>outer orbital.</a:t>
            </a:r>
            <a:endParaRPr lang="en-CA" dirty="0"/>
          </a:p>
        </p:txBody>
      </p:sp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2784475" y="3143250"/>
            <a:ext cx="61102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10000"/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They readily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combine</a:t>
            </a:r>
            <a:r>
              <a:rPr lang="en-US" dirty="0">
                <a:sym typeface="Wingdings" pitchFamily="2" charset="2"/>
              </a:rPr>
              <a:t> with other elements to </a:t>
            </a:r>
            <a:r>
              <a:rPr lang="en-US" b="0" dirty="0" smtClean="0">
                <a:sym typeface="Wingdings" pitchFamily="2" charset="2"/>
              </a:rPr>
              <a:t>________</a:t>
            </a:r>
            <a:r>
              <a:rPr lang="en-US" dirty="0" smtClean="0">
                <a:sym typeface="Wingdings" pitchFamily="2" charset="2"/>
              </a:rPr>
              <a:t> valence electron from them </a:t>
            </a:r>
            <a:r>
              <a:rPr lang="en-US" dirty="0">
                <a:sym typeface="Wingdings" pitchFamily="2" charset="2"/>
              </a:rPr>
              <a:t>to become stable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ions</a:t>
            </a:r>
            <a:r>
              <a:rPr lang="en-US" dirty="0">
                <a:sym typeface="Wingdings" pitchFamily="2" charset="2"/>
              </a:rPr>
              <a:t> (with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full</a:t>
            </a:r>
            <a:r>
              <a:rPr lang="en-US" dirty="0">
                <a:sym typeface="Wingdings" pitchFamily="2" charset="2"/>
              </a:rPr>
              <a:t> outer </a:t>
            </a:r>
            <a:r>
              <a:rPr lang="en-US" dirty="0" smtClean="0">
                <a:sym typeface="Wingdings" pitchFamily="2" charset="2"/>
              </a:rPr>
              <a:t>shells).</a:t>
            </a:r>
            <a:endParaRPr lang="en-CA" dirty="0"/>
          </a:p>
        </p:txBody>
      </p:sp>
      <p:sp>
        <p:nvSpPr>
          <p:cNvPr id="82" name="Rectangle 81"/>
          <p:cNvSpPr/>
          <p:nvPr/>
        </p:nvSpPr>
        <p:spPr>
          <a:xfrm>
            <a:off x="6587490" y="1211580"/>
            <a:ext cx="1633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non-metals</a:t>
            </a:r>
            <a:endParaRPr lang="en-CA" dirty="0"/>
          </a:p>
        </p:txBody>
      </p:sp>
      <p:sp>
        <p:nvSpPr>
          <p:cNvPr id="83" name="Rectangle 82"/>
          <p:cNvSpPr/>
          <p:nvPr/>
        </p:nvSpPr>
        <p:spPr>
          <a:xfrm>
            <a:off x="5287069" y="1565910"/>
            <a:ext cx="87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three</a:t>
            </a:r>
            <a:endParaRPr lang="en-CA" dirty="0"/>
          </a:p>
        </p:txBody>
      </p:sp>
      <p:sp>
        <p:nvSpPr>
          <p:cNvPr id="84" name="Rectangle 83"/>
          <p:cNvSpPr/>
          <p:nvPr/>
        </p:nvSpPr>
        <p:spPr>
          <a:xfrm>
            <a:off x="4450080" y="1988820"/>
            <a:ext cx="827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most</a:t>
            </a:r>
            <a:endParaRPr lang="en-CA" dirty="0"/>
          </a:p>
        </p:txBody>
      </p:sp>
      <p:sp>
        <p:nvSpPr>
          <p:cNvPr id="85" name="Rectangle 84"/>
          <p:cNvSpPr/>
          <p:nvPr/>
        </p:nvSpPr>
        <p:spPr>
          <a:xfrm>
            <a:off x="5193475" y="2362200"/>
            <a:ext cx="925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seven</a:t>
            </a:r>
            <a:endParaRPr lang="en-CA" dirty="0"/>
          </a:p>
        </p:txBody>
      </p:sp>
      <p:sp>
        <p:nvSpPr>
          <p:cNvPr id="86" name="Rectangle 85"/>
          <p:cNvSpPr/>
          <p:nvPr/>
        </p:nvSpPr>
        <p:spPr>
          <a:xfrm>
            <a:off x="3497580" y="3500735"/>
            <a:ext cx="1290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take one</a:t>
            </a:r>
            <a:endParaRPr lang="en-CA" dirty="0"/>
          </a:p>
        </p:txBody>
      </p:sp>
      <p:sp>
        <p:nvSpPr>
          <p:cNvPr id="87" name="Text Box 12"/>
          <p:cNvSpPr txBox="1">
            <a:spLocks noChangeArrowheads="1"/>
          </p:cNvSpPr>
          <p:nvPr/>
        </p:nvSpPr>
        <p:spPr bwMode="auto">
          <a:xfrm>
            <a:off x="200025" y="560388"/>
            <a:ext cx="203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Groups 17</a:t>
            </a:r>
            <a:r>
              <a:rPr lang="en-US" sz="3200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:</a:t>
            </a:r>
            <a:endParaRPr lang="en-CA" sz="3200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88" name="Text Box 13"/>
          <p:cNvSpPr txBox="1">
            <a:spLocks noChangeArrowheads="1"/>
          </p:cNvSpPr>
          <p:nvPr/>
        </p:nvSpPr>
        <p:spPr bwMode="auto">
          <a:xfrm>
            <a:off x="2138363" y="560388"/>
            <a:ext cx="1747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Halogens</a:t>
            </a:r>
            <a:endParaRPr lang="en-CA" sz="3200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6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8" t="710" r="7059" b="820"/>
          <a:stretch/>
        </p:blipFill>
        <p:spPr bwMode="auto">
          <a:xfrm>
            <a:off x="563563" y="1330325"/>
            <a:ext cx="914107" cy="495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04800" y="1295400"/>
            <a:ext cx="0" cy="5257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200025" y="560388"/>
            <a:ext cx="203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Groups 17</a:t>
            </a:r>
            <a:r>
              <a:rPr lang="en-US" sz="3200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:</a:t>
            </a:r>
            <a:endParaRPr lang="en-CA" sz="3200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26628" name="Text Box 13"/>
          <p:cNvSpPr txBox="1">
            <a:spLocks noChangeArrowheads="1"/>
          </p:cNvSpPr>
          <p:nvPr/>
        </p:nvSpPr>
        <p:spPr bwMode="auto">
          <a:xfrm>
            <a:off x="2138363" y="560388"/>
            <a:ext cx="1747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Halogens</a:t>
            </a:r>
            <a:endParaRPr lang="en-CA" sz="3200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1806575" y="1927225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C00000"/>
                </a:solidFill>
              </a:rPr>
              <a:t>gas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1806575" y="34623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0070C0"/>
                </a:solidFill>
              </a:rPr>
              <a:t>liquid</a:t>
            </a: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1806575" y="4949825"/>
            <a:ext cx="101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006600"/>
                </a:solidFill>
              </a:rPr>
              <a:t>solid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62063" y="3679825"/>
            <a:ext cx="566737" cy="0"/>
          </a:xfrm>
          <a:prstGeom prst="straightConnector1">
            <a:avLst/>
          </a:prstGeom>
          <a:ln w="47625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206500" y="2286000"/>
            <a:ext cx="622300" cy="500063"/>
          </a:xfrm>
          <a:prstGeom prst="straightConnector1">
            <a:avLst/>
          </a:prstGeom>
          <a:ln w="47625">
            <a:solidFill>
              <a:srgbClr val="CC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176338" y="4648200"/>
            <a:ext cx="652462" cy="473075"/>
          </a:xfrm>
          <a:prstGeom prst="straightConnector1">
            <a:avLst/>
          </a:prstGeom>
          <a:ln w="47625">
            <a:solidFill>
              <a:srgbClr val="0066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06500" y="5249863"/>
            <a:ext cx="622300" cy="500062"/>
          </a:xfrm>
          <a:prstGeom prst="straightConnector1">
            <a:avLst/>
          </a:prstGeom>
          <a:ln w="47625">
            <a:solidFill>
              <a:srgbClr val="0066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438400" y="1295400"/>
            <a:ext cx="46069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 smtClean="0"/>
              <a:t>Halogens </a:t>
            </a:r>
            <a:r>
              <a:rPr lang="en-CA" dirty="0"/>
              <a:t>become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more</a:t>
            </a:r>
            <a:r>
              <a:rPr lang="en-CA" dirty="0"/>
              <a:t> reactive as you move </a:t>
            </a:r>
            <a:r>
              <a:rPr lang="en-CA" b="0" dirty="0" smtClean="0"/>
              <a:t>___</a:t>
            </a:r>
            <a:r>
              <a:rPr lang="en-CA" dirty="0" smtClean="0"/>
              <a:t> the </a:t>
            </a:r>
            <a:r>
              <a:rPr lang="en-CA" dirty="0"/>
              <a:t>group.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2762250" y="2128838"/>
            <a:ext cx="4435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</a:t>
            </a:r>
            <a:r>
              <a:rPr lang="en-US" b="0" dirty="0" smtClean="0">
                <a:sym typeface="Wingdings" pitchFamily="2" charset="2"/>
              </a:rPr>
              <a:t>_______</a:t>
            </a:r>
            <a:r>
              <a:rPr lang="en-US" dirty="0" smtClean="0">
                <a:sym typeface="Wingdings" pitchFamily="2" charset="2"/>
              </a:rPr>
              <a:t> is </a:t>
            </a:r>
            <a:r>
              <a:rPr lang="en-US" dirty="0">
                <a:sym typeface="Wingdings" pitchFamily="2" charset="2"/>
              </a:rPr>
              <a:t>the most reactive.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5715000" y="4800600"/>
            <a:ext cx="2590800" cy="1897062"/>
            <a:chOff x="6172200" y="4648200"/>
            <a:chExt cx="2668218" cy="2049462"/>
          </a:xfrm>
        </p:grpSpPr>
        <p:grpSp>
          <p:nvGrpSpPr>
            <p:cNvPr id="26648" name="Group 1"/>
            <p:cNvGrpSpPr>
              <a:grpSpLocks/>
            </p:cNvGrpSpPr>
            <p:nvPr/>
          </p:nvGrpSpPr>
          <p:grpSpPr bwMode="auto">
            <a:xfrm>
              <a:off x="6172200" y="4648200"/>
              <a:ext cx="2668218" cy="1942521"/>
              <a:chOff x="6164263" y="3467100"/>
              <a:chExt cx="2668218" cy="1943100"/>
            </a:xfrm>
          </p:grpSpPr>
          <p:pic>
            <p:nvPicPr>
              <p:cNvPr id="26653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2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66" b="8000"/>
              <a:stretch>
                <a:fillRect/>
              </a:stretch>
            </p:blipFill>
            <p:spPr bwMode="auto">
              <a:xfrm>
                <a:off x="6164263" y="3467100"/>
                <a:ext cx="2668218" cy="164897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4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lum contrast="2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89957" b="8000"/>
              <a:stretch>
                <a:fillRect/>
              </a:stretch>
            </p:blipFill>
            <p:spPr bwMode="auto">
              <a:xfrm>
                <a:off x="6164264" y="5082629"/>
                <a:ext cx="2667000" cy="32757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07" name="TextBox 28"/>
            <p:cNvSpPr txBox="1">
              <a:spLocks noChangeArrowheads="1"/>
            </p:cNvSpPr>
            <p:nvPr/>
          </p:nvSpPr>
          <p:spPr bwMode="auto">
            <a:xfrm>
              <a:off x="6395870" y="6113061"/>
              <a:ext cx="521337" cy="5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20508" name="TextBox 41"/>
            <p:cNvSpPr txBox="1">
              <a:spLocks noChangeArrowheads="1"/>
            </p:cNvSpPr>
            <p:nvPr/>
          </p:nvSpPr>
          <p:spPr bwMode="auto">
            <a:xfrm>
              <a:off x="6866402" y="6113061"/>
              <a:ext cx="677842" cy="5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dirty="0" err="1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Cl</a:t>
              </a:r>
              <a:endParaRPr lang="en-CA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509" name="TextBox 42"/>
            <p:cNvSpPr txBox="1">
              <a:spLocks noChangeArrowheads="1"/>
            </p:cNvSpPr>
            <p:nvPr/>
          </p:nvSpPr>
          <p:spPr bwMode="auto">
            <a:xfrm>
              <a:off x="8173475" y="6132716"/>
              <a:ext cx="513642" cy="52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280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20510" name="TextBox 43"/>
            <p:cNvSpPr txBox="1">
              <a:spLocks noChangeArrowheads="1"/>
            </p:cNvSpPr>
            <p:nvPr/>
          </p:nvSpPr>
          <p:spPr bwMode="auto">
            <a:xfrm>
              <a:off x="7319647" y="6113061"/>
              <a:ext cx="747114" cy="5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Br</a:t>
              </a:r>
            </a:p>
          </p:txBody>
        </p:sp>
      </p:grpSp>
      <p:pic>
        <p:nvPicPr>
          <p:cNvPr id="58386" name="Picture 18"/>
          <p:cNvPicPr>
            <a:picLocks noChangeAspect="1" noChangeArrowheads="1"/>
          </p:cNvPicPr>
          <p:nvPr/>
        </p:nvPicPr>
        <p:blipFill>
          <a:blip r:embed="rId6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2003425" cy="2439988"/>
          </a:xfrm>
          <a:prstGeom prst="roundRect">
            <a:avLst>
              <a:gd name="adj" fmla="val 57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7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1" y="5257799"/>
            <a:ext cx="2000250" cy="1371601"/>
          </a:xfrm>
          <a:prstGeom prst="roundRect">
            <a:avLst>
              <a:gd name="adj" fmla="val 57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20"/>
          <p:cNvPicPr>
            <a:picLocks noChangeAspect="1" noChangeArrowheads="1"/>
          </p:cNvPicPr>
          <p:nvPr/>
        </p:nvPicPr>
        <p:blipFill>
          <a:blip r:embed="rId8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6430" y="2820152"/>
            <a:ext cx="2514600" cy="1828048"/>
          </a:xfrm>
          <a:prstGeom prst="roundRect">
            <a:avLst>
              <a:gd name="adj" fmla="val 57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85788" y="1349375"/>
            <a:ext cx="865187" cy="971550"/>
          </a:xfrm>
          <a:prstGeom prst="rect">
            <a:avLst/>
          </a:prstGeom>
          <a:solidFill>
            <a:srgbClr val="FF0066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176338" y="1684338"/>
            <a:ext cx="652462" cy="474662"/>
          </a:xfrm>
          <a:prstGeom prst="straightConnector1">
            <a:avLst/>
          </a:prstGeom>
          <a:ln w="47625">
            <a:solidFill>
              <a:srgbClr val="CC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1676400" cy="1676400"/>
          </a:xfrm>
          <a:prstGeom prst="roundRect">
            <a:avLst>
              <a:gd name="adj" fmla="val 57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84370" y="1653540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up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116580" y="2114550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Fluorine</a:t>
            </a:r>
            <a:endParaRPr lang="en-CA" dirty="0"/>
          </a:p>
        </p:txBody>
      </p:sp>
      <p:sp>
        <p:nvSpPr>
          <p:cNvPr id="37" name="TextBox 42"/>
          <p:cNvSpPr txBox="1">
            <a:spLocks noChangeArrowheads="1"/>
          </p:cNvSpPr>
          <p:nvPr/>
        </p:nvSpPr>
        <p:spPr bwMode="auto">
          <a:xfrm>
            <a:off x="5791200" y="4114800"/>
            <a:ext cx="498739" cy="4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4" grpId="1" animBg="1"/>
      <p:bldP spid="26627" grpId="0"/>
      <p:bldP spid="26628" grpId="0"/>
      <p:bldP spid="26631" grpId="0"/>
      <p:bldP spid="26632" grpId="0"/>
      <p:bldP spid="26633" grpId="0"/>
      <p:bldP spid="39" grpId="0"/>
      <p:bldP spid="39" grpId="1"/>
      <p:bldP spid="40" grpId="0"/>
      <p:bldP spid="40" grpId="1"/>
      <p:bldP spid="54" grpId="0" animBg="1"/>
      <p:bldP spid="54" grpId="1" animBg="1"/>
      <p:bldP spid="2" grpId="0"/>
      <p:bldP spid="2" grpId="1"/>
      <p:bldP spid="3" grpId="0"/>
      <p:bldP spid="3" grpId="1"/>
      <p:bldP spid="37" grpId="0"/>
      <p:bldP spid="3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09863"/>
            <a:ext cx="8686800" cy="39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55713" y="1416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CC0000"/>
                </a:solidFill>
              </a:rPr>
              <a:t>Group 1</a:t>
            </a:r>
            <a:r>
              <a:rPr lang="en-US">
                <a:solidFill>
                  <a:srgbClr val="CC0000"/>
                </a:solidFill>
              </a:rPr>
              <a:t>: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55713" y="1797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00FF"/>
                </a:solidFill>
              </a:rPr>
              <a:t>Group 2</a:t>
            </a:r>
            <a:r>
              <a:rPr lang="en-US">
                <a:solidFill>
                  <a:srgbClr val="0000FF"/>
                </a:solidFill>
              </a:rPr>
              <a:t>: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74913" y="1416050"/>
            <a:ext cx="1839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Alkali Metals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474913" y="1797050"/>
            <a:ext cx="2909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Alkaline Earth Metals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399088" y="217805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CC6600"/>
                </a:solidFill>
              </a:rPr>
              <a:t>Groups 18</a:t>
            </a:r>
            <a:r>
              <a:rPr lang="en-US" dirty="0">
                <a:solidFill>
                  <a:srgbClr val="CC6600"/>
                </a:solidFill>
              </a:rPr>
              <a:t>:</a:t>
            </a:r>
            <a:endParaRPr lang="en-CA" dirty="0">
              <a:solidFill>
                <a:srgbClr val="CC6600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6858000" y="2178050"/>
            <a:ext cx="101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6600"/>
                </a:solidFill>
              </a:rPr>
              <a:t>Noble </a:t>
            </a:r>
          </a:p>
          <a:p>
            <a:pPr eaLnBrk="1" hangingPunct="1"/>
            <a:r>
              <a:rPr lang="en-US" dirty="0">
                <a:solidFill>
                  <a:srgbClr val="CC6600"/>
                </a:solidFill>
              </a:rPr>
              <a:t>Gases</a:t>
            </a:r>
            <a:endParaRPr lang="en-CA" dirty="0">
              <a:solidFill>
                <a:srgbClr val="CC6600"/>
              </a:solidFill>
            </a:endParaRPr>
          </a:p>
        </p:txBody>
      </p:sp>
      <p:sp>
        <p:nvSpPr>
          <p:cNvPr id="27660" name="Freeform 24"/>
          <p:cNvSpPr>
            <a:spLocks/>
          </p:cNvSpPr>
          <p:nvPr/>
        </p:nvSpPr>
        <p:spPr bwMode="auto">
          <a:xfrm>
            <a:off x="6172200" y="1873250"/>
            <a:ext cx="1981200" cy="1447800"/>
          </a:xfrm>
          <a:custGeom>
            <a:avLst/>
            <a:gdLst>
              <a:gd name="T0" fmla="*/ 0 w 1200"/>
              <a:gd name="T1" fmla="*/ 0 h 1152"/>
              <a:gd name="T2" fmla="*/ 0 w 1200"/>
              <a:gd name="T3" fmla="*/ 2147483647 h 1152"/>
              <a:gd name="T4" fmla="*/ 2147483647 w 1200"/>
              <a:gd name="T5" fmla="*/ 2147483647 h 1152"/>
              <a:gd name="T6" fmla="*/ 2147483647 w 120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" h="1152">
                <a:moveTo>
                  <a:pt x="0" y="0"/>
                </a:moveTo>
                <a:lnTo>
                  <a:pt x="0" y="96"/>
                </a:lnTo>
                <a:lnTo>
                  <a:pt x="1200" y="96"/>
                </a:lnTo>
                <a:lnTo>
                  <a:pt x="1200" y="115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21" name="Freeform 25"/>
          <p:cNvSpPr>
            <a:spLocks/>
          </p:cNvSpPr>
          <p:nvPr/>
        </p:nvSpPr>
        <p:spPr bwMode="auto">
          <a:xfrm>
            <a:off x="6172200" y="2178050"/>
            <a:ext cx="2514600" cy="609600"/>
          </a:xfrm>
          <a:custGeom>
            <a:avLst/>
            <a:gdLst>
              <a:gd name="T0" fmla="*/ 0 w 1584"/>
              <a:gd name="T1" fmla="*/ 2147483647 h 384"/>
              <a:gd name="T2" fmla="*/ 0 w 1584"/>
              <a:gd name="T3" fmla="*/ 0 h 384"/>
              <a:gd name="T4" fmla="*/ 2147483647 w 1584"/>
              <a:gd name="T5" fmla="*/ 0 h 384"/>
              <a:gd name="T6" fmla="*/ 2147483647 w 158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4" h="384">
                <a:moveTo>
                  <a:pt x="0" y="96"/>
                </a:moveTo>
                <a:lnTo>
                  <a:pt x="0" y="0"/>
                </a:lnTo>
                <a:lnTo>
                  <a:pt x="1584" y="0"/>
                </a:lnTo>
                <a:lnTo>
                  <a:pt x="1584" y="384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2" name="Freeform 22"/>
          <p:cNvSpPr>
            <a:spLocks/>
          </p:cNvSpPr>
          <p:nvPr/>
        </p:nvSpPr>
        <p:spPr bwMode="auto">
          <a:xfrm>
            <a:off x="657225" y="1644650"/>
            <a:ext cx="638175" cy="1157288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3" name="Freeform 23"/>
          <p:cNvSpPr>
            <a:spLocks/>
          </p:cNvSpPr>
          <p:nvPr/>
        </p:nvSpPr>
        <p:spPr bwMode="auto">
          <a:xfrm>
            <a:off x="1143000" y="2020888"/>
            <a:ext cx="152400" cy="1233487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4" name="Rectangle 30"/>
          <p:cNvSpPr>
            <a:spLocks noChangeArrowheads="1"/>
          </p:cNvSpPr>
          <p:nvPr/>
        </p:nvSpPr>
        <p:spPr bwMode="auto">
          <a:xfrm>
            <a:off x="442913" y="3519488"/>
            <a:ext cx="471487" cy="3103562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914400" y="3519488"/>
            <a:ext cx="463550" cy="3103562"/>
          </a:xfrm>
          <a:prstGeom prst="rect">
            <a:avLst/>
          </a:prstGeom>
          <a:solidFill>
            <a:srgbClr val="0000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7974013" y="3519488"/>
            <a:ext cx="457200" cy="2570162"/>
          </a:xfrm>
          <a:prstGeom prst="rect">
            <a:avLst/>
          </a:prstGeom>
          <a:solidFill>
            <a:srgbClr val="47A4AB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8437563" y="3006725"/>
            <a:ext cx="477837" cy="3089275"/>
          </a:xfrm>
          <a:prstGeom prst="rect">
            <a:avLst/>
          </a:prstGeom>
          <a:solidFill>
            <a:srgbClr val="CC66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81000" y="60642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u="sng" dirty="0">
                <a:solidFill>
                  <a:srgbClr val="0000FF"/>
                </a:solidFill>
              </a:rPr>
              <a:t>Chemical Family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1308024" y="971550"/>
            <a:ext cx="151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properties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381000" y="60579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US" dirty="0" smtClean="0"/>
              <a:t>                                 Is </a:t>
            </a:r>
            <a:r>
              <a:rPr lang="en-US" dirty="0"/>
              <a:t>a group (column) that contains elements with similar </a:t>
            </a:r>
            <a:r>
              <a:rPr lang="en-US" b="0" dirty="0"/>
              <a:t>_________ 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399088" y="141605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Groups 17</a:t>
            </a:r>
            <a:r>
              <a:rPr lang="en-US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:</a:t>
            </a:r>
            <a:endParaRPr lang="en-CA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858000" y="141605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effectLst>
                  <a:outerShdw blurRad="25400" dist="50800" dir="3000000" algn="ctr" rotWithShape="0">
                    <a:schemeClr val="tx1"/>
                  </a:outerShdw>
                </a:effectLst>
              </a:rPr>
              <a:t>Halogens</a:t>
            </a:r>
            <a:endParaRPr lang="en-CA" dirty="0">
              <a:solidFill>
                <a:schemeClr val="hlink"/>
              </a:solidFill>
              <a:effectLst>
                <a:outerShdw blurRad="25400" dist="50800" dir="30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2" grpId="1"/>
      <p:bldP spid="27653" grpId="0"/>
      <p:bldP spid="27653" grpId="1"/>
      <p:bldP spid="27655" grpId="0"/>
      <p:bldP spid="27655" grpId="1"/>
      <p:bldP spid="27657" grpId="0"/>
      <p:bldP spid="27657" grpId="1"/>
      <p:bldP spid="55311" grpId="0"/>
      <p:bldP spid="55311" grpId="1"/>
      <p:bldP spid="55312" grpId="0"/>
      <p:bldP spid="55312" grpId="1"/>
      <p:bldP spid="27660" grpId="0" animBg="1"/>
      <p:bldP spid="27660" grpId="1" animBg="1"/>
      <p:bldP spid="55321" grpId="0" animBg="1"/>
      <p:bldP spid="55321" grpId="1" animBg="1"/>
      <p:bldP spid="27662" grpId="0" animBg="1"/>
      <p:bldP spid="27662" grpId="1" animBg="1"/>
      <p:bldP spid="27663" grpId="0" animBg="1"/>
      <p:bldP spid="27663" grpId="1" animBg="1"/>
      <p:bldP spid="27664" grpId="0" animBg="1"/>
      <p:bldP spid="27664" grpId="1" animBg="1"/>
      <p:bldP spid="27665" grpId="0" animBg="1"/>
      <p:bldP spid="27665" grpId="1" animBg="1"/>
      <p:bldP spid="27666" grpId="0" animBg="1"/>
      <p:bldP spid="27666" grpId="1" animBg="1"/>
      <p:bldP spid="24" grpId="0" animBg="1"/>
      <p:bldP spid="24" grpId="1" animBg="1"/>
      <p:bldP spid="22" grpId="0"/>
      <p:bldP spid="22" grpId="1"/>
      <p:bldP spid="23" grpId="0"/>
      <p:bldP spid="23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217488" y="593725"/>
            <a:ext cx="2032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 dirty="0">
                <a:solidFill>
                  <a:srgbClr val="CC6600"/>
                </a:solidFill>
              </a:rPr>
              <a:t>Groups 18</a:t>
            </a:r>
            <a:r>
              <a:rPr lang="en-US" sz="3200" dirty="0">
                <a:solidFill>
                  <a:srgbClr val="CC6600"/>
                </a:solidFill>
              </a:rPr>
              <a:t>:</a:t>
            </a:r>
            <a:endParaRPr lang="en-CA" sz="3200" dirty="0">
              <a:solidFill>
                <a:srgbClr val="CC6600"/>
              </a:solidFill>
            </a:endParaRP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2114550" y="593725"/>
            <a:ext cx="27622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CC6600"/>
                </a:solidFill>
              </a:rPr>
              <a:t>Noble Gases</a:t>
            </a:r>
            <a:endParaRPr lang="en-CA" sz="3200" dirty="0">
              <a:solidFill>
                <a:srgbClr val="CC6600"/>
              </a:solidFill>
            </a:endParaRPr>
          </a:p>
        </p:txBody>
      </p:sp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2005013" y="1481138"/>
            <a:ext cx="43624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These non-metal elements are </a:t>
            </a:r>
            <a:r>
              <a:rPr lang="en-US" b="0" dirty="0" smtClean="0"/>
              <a:t>___________</a:t>
            </a:r>
            <a:r>
              <a:rPr lang="en-US" dirty="0" smtClean="0"/>
              <a:t> gases</a:t>
            </a:r>
            <a:r>
              <a:rPr lang="en-US" dirty="0"/>
              <a:t>. </a:t>
            </a:r>
            <a:endParaRPr lang="en-CA" dirty="0"/>
          </a:p>
        </p:txBody>
      </p:sp>
      <p:pic>
        <p:nvPicPr>
          <p:cNvPr id="22534" name="Picture 21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0" t="723" r="5968" b="705"/>
          <a:stretch>
            <a:fillRect/>
          </a:stretch>
        </p:blipFill>
        <p:spPr bwMode="auto">
          <a:xfrm>
            <a:off x="582613" y="1301750"/>
            <a:ext cx="874712" cy="528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65713" y="4594543"/>
            <a:ext cx="3773487" cy="2111057"/>
            <a:chOff x="5065713" y="4518343"/>
            <a:chExt cx="3773487" cy="2111057"/>
          </a:xfrm>
        </p:grpSpPr>
        <p:grpSp>
          <p:nvGrpSpPr>
            <p:cNvPr id="5" name="Group 4"/>
            <p:cNvGrpSpPr/>
            <p:nvPr/>
          </p:nvGrpSpPr>
          <p:grpSpPr>
            <a:xfrm>
              <a:off x="5065713" y="4518343"/>
              <a:ext cx="3657600" cy="1839595"/>
              <a:chOff x="5065713" y="4518343"/>
              <a:chExt cx="3657600" cy="1839595"/>
            </a:xfrm>
          </p:grpSpPr>
          <p:pic>
            <p:nvPicPr>
              <p:cNvPr id="28690" name="Picture 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2085"/>
              <a:stretch>
                <a:fillRect/>
              </a:stretch>
            </p:blipFill>
            <p:spPr bwMode="auto">
              <a:xfrm>
                <a:off x="5065713" y="4518343"/>
                <a:ext cx="3657536" cy="157722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5065713" y="6084888"/>
                <a:ext cx="3657600" cy="2730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542" name="TextBox 3"/>
            <p:cNvSpPr txBox="1">
              <a:spLocks noChangeArrowheads="1"/>
            </p:cNvSpPr>
            <p:nvPr/>
          </p:nvSpPr>
          <p:spPr bwMode="auto">
            <a:xfrm>
              <a:off x="5185542" y="6044668"/>
              <a:ext cx="663952" cy="58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He</a:t>
              </a:r>
            </a:p>
          </p:txBody>
        </p:sp>
        <p:sp>
          <p:nvSpPr>
            <p:cNvPr id="22543" name="TextBox 27"/>
            <p:cNvSpPr txBox="1">
              <a:spLocks noChangeArrowheads="1"/>
            </p:cNvSpPr>
            <p:nvPr/>
          </p:nvSpPr>
          <p:spPr bwMode="auto">
            <a:xfrm>
              <a:off x="8216733" y="6044769"/>
              <a:ext cx="622467" cy="58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dirty="0" err="1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Xe</a:t>
              </a:r>
              <a:endParaRPr lang="en-CA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544" name="TextBox 28"/>
            <p:cNvSpPr txBox="1">
              <a:spLocks noChangeArrowheads="1"/>
            </p:cNvSpPr>
            <p:nvPr/>
          </p:nvSpPr>
          <p:spPr bwMode="auto">
            <a:xfrm>
              <a:off x="7493617" y="6044769"/>
              <a:ext cx="563349" cy="58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Kr</a:t>
              </a:r>
            </a:p>
          </p:txBody>
        </p:sp>
        <p:sp>
          <p:nvSpPr>
            <p:cNvPr id="22545" name="TextBox 29"/>
            <p:cNvSpPr txBox="1">
              <a:spLocks noChangeArrowheads="1"/>
            </p:cNvSpPr>
            <p:nvPr/>
          </p:nvSpPr>
          <p:spPr bwMode="auto">
            <a:xfrm>
              <a:off x="6754272" y="6044769"/>
              <a:ext cx="591818" cy="58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Ar</a:t>
              </a:r>
            </a:p>
          </p:txBody>
        </p:sp>
        <p:sp>
          <p:nvSpPr>
            <p:cNvPr id="22546" name="TextBox 30"/>
            <p:cNvSpPr txBox="1">
              <a:spLocks noChangeArrowheads="1"/>
            </p:cNvSpPr>
            <p:nvPr/>
          </p:nvSpPr>
          <p:spPr bwMode="auto">
            <a:xfrm>
              <a:off x="5966525" y="6044769"/>
              <a:ext cx="675173" cy="58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sz="320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Ne</a:t>
              </a:r>
            </a:p>
          </p:txBody>
        </p:sp>
      </p:grpSp>
      <p:pic>
        <p:nvPicPr>
          <p:cNvPr id="2253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601913"/>
            <a:ext cx="1868488" cy="1744662"/>
          </a:xfrm>
          <a:prstGeom prst="roundRect">
            <a:avLst>
              <a:gd name="adj" fmla="val 88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583113"/>
            <a:ext cx="3048000" cy="1835150"/>
          </a:xfrm>
          <a:prstGeom prst="roundRect">
            <a:avLst>
              <a:gd name="adj" fmla="val 88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99" t="18799" r="29428" b="19144"/>
          <a:stretch>
            <a:fillRect/>
          </a:stretch>
        </p:blipFill>
        <p:spPr bwMode="auto">
          <a:xfrm>
            <a:off x="6672263" y="1481138"/>
            <a:ext cx="2051050" cy="2855912"/>
          </a:xfrm>
          <a:prstGeom prst="roundRect">
            <a:avLst>
              <a:gd name="adj" fmla="val 88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605088"/>
            <a:ext cx="2622550" cy="1741487"/>
          </a:xfrm>
          <a:prstGeom prst="roundRect">
            <a:avLst>
              <a:gd name="adj" fmla="val 88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5590" y="1840230"/>
            <a:ext cx="1797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non-reactive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2" grpId="1"/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217488" y="593725"/>
            <a:ext cx="2032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CC6600"/>
                </a:solidFill>
              </a:rPr>
              <a:t>Groups 18</a:t>
            </a:r>
            <a:r>
              <a:rPr lang="en-US" sz="3200">
                <a:solidFill>
                  <a:srgbClr val="CC6600"/>
                </a:solidFill>
              </a:rPr>
              <a:t>:</a:t>
            </a:r>
            <a:endParaRPr lang="en-CA" sz="3200">
              <a:solidFill>
                <a:srgbClr val="CC6600"/>
              </a:solidFill>
            </a:endParaRP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2114550" y="593725"/>
            <a:ext cx="27622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C6600"/>
                </a:solidFill>
              </a:rPr>
              <a:t>Noble Gases</a:t>
            </a:r>
            <a:endParaRPr lang="en-CA" sz="3200">
              <a:solidFill>
                <a:srgbClr val="CC6600"/>
              </a:solidFill>
            </a:endParaRPr>
          </a:p>
        </p:txBody>
      </p:sp>
      <p:sp>
        <p:nvSpPr>
          <p:cNvPr id="22533" name="Text Box 17"/>
          <p:cNvSpPr txBox="1">
            <a:spLocks noChangeArrowheads="1"/>
          </p:cNvSpPr>
          <p:nvPr/>
        </p:nvSpPr>
        <p:spPr bwMode="auto">
          <a:xfrm>
            <a:off x="1905000" y="1597025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They </a:t>
            </a:r>
            <a:r>
              <a:rPr lang="en-US" b="0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bond with other </a:t>
            </a:r>
            <a:r>
              <a:rPr lang="en-US" dirty="0" smtClean="0"/>
              <a:t>elements</a:t>
            </a:r>
            <a:endParaRPr lang="en-CA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255838" y="1981200"/>
            <a:ext cx="5745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dirty="0" smtClean="0"/>
              <a:t>because they have </a:t>
            </a:r>
            <a:r>
              <a:rPr lang="en-US" b="0" dirty="0" smtClean="0"/>
              <a:t>___</a:t>
            </a:r>
            <a:r>
              <a:rPr lang="en-US" dirty="0" smtClean="0"/>
              <a:t> outer orbitals.</a:t>
            </a:r>
            <a:endParaRPr lang="en-CA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581525" y="3352800"/>
            <a:ext cx="531813" cy="5318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387850" y="3157538"/>
            <a:ext cx="919163" cy="92075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189413" y="2960688"/>
            <a:ext cx="1316037" cy="1316037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25963" y="3343275"/>
            <a:ext cx="661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C00000"/>
                </a:solidFill>
              </a:rPr>
              <a:t>Ne</a:t>
            </a:r>
            <a:endParaRPr lang="en-CA" sz="2800">
              <a:solidFill>
                <a:srgbClr val="C00000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792663" y="3089275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792663" y="4022725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4133850" y="3563938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449888" y="3563938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18880890">
            <a:off x="4346575" y="4044950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18880890">
            <a:off x="5272088" y="310832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792663" y="4221163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2719110" flipH="1">
            <a:off x="5254625" y="404812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2719110" flipH="1">
            <a:off x="4329907" y="3112294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18880890">
            <a:off x="4783138" y="289877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005138" y="3355975"/>
            <a:ext cx="530225" cy="5318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809875" y="3162300"/>
            <a:ext cx="920750" cy="9191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952750" y="3321050"/>
            <a:ext cx="650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C00000"/>
                </a:solidFill>
              </a:rPr>
              <a:t>He</a:t>
            </a:r>
            <a:endParaRPr lang="en-CA">
              <a:solidFill>
                <a:srgbClr val="C00000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214688" y="3094038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214688" y="4027488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5997575" y="2724150"/>
            <a:ext cx="1790700" cy="1792288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627813" y="33480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434138" y="3152775"/>
            <a:ext cx="920750" cy="92075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235700" y="2954338"/>
            <a:ext cx="1316038" cy="1316037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618288" y="3303588"/>
            <a:ext cx="57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C00000"/>
                </a:solidFill>
              </a:rPr>
              <a:t>Ar</a:t>
            </a:r>
            <a:endParaRPr lang="en-CA" sz="2800">
              <a:solidFill>
                <a:srgbClr val="C00000"/>
              </a:solidFill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6838950" y="2882900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838950" y="308451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838950" y="401796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180138" y="3557588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7497763" y="3557588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rot="18880890">
            <a:off x="6392863" y="4038600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rot="18880890">
            <a:off x="7319169" y="3102769"/>
            <a:ext cx="109537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838950" y="421640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rot="2719110" flipH="1">
            <a:off x="7300913" y="404336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 rot="2719110" flipH="1">
            <a:off x="6375400" y="3106738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5964238" y="3579813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831013" y="446087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7737475" y="3565525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7505700" y="2954338"/>
            <a:ext cx="109538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6180138" y="2954338"/>
            <a:ext cx="111125" cy="1111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92838" y="421640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434263" y="4216400"/>
            <a:ext cx="111125" cy="109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6838950" y="2659063"/>
            <a:ext cx="111125" cy="1095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1905000" y="4953000"/>
            <a:ext cx="67452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Since they don’t react with other elements, they </a:t>
            </a:r>
            <a:r>
              <a:rPr lang="en-US" b="0" dirty="0" smtClean="0"/>
              <a:t>______</a:t>
            </a:r>
            <a:r>
              <a:rPr lang="en-US" dirty="0" smtClean="0"/>
              <a:t> form </a:t>
            </a:r>
            <a:r>
              <a:rPr lang="en-US" b="0" dirty="0" smtClean="0"/>
              <a:t>__________</a:t>
            </a:r>
            <a:r>
              <a:rPr lang="en-US" dirty="0" smtClean="0"/>
              <a:t>.</a:t>
            </a:r>
            <a:endParaRPr lang="en-CA" dirty="0"/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2257425" y="5772150"/>
            <a:ext cx="6563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ym typeface="Wingdings" pitchFamily="2" charset="2"/>
              </a:rPr>
              <a:t> Noble gases are also described </a:t>
            </a:r>
            <a:r>
              <a:rPr lang="en-US" dirty="0" smtClean="0">
                <a:sym typeface="Wingdings" pitchFamily="2" charset="2"/>
              </a:rPr>
              <a:t>as </a:t>
            </a:r>
            <a:r>
              <a:rPr lang="en-US" b="0" dirty="0" smtClean="0">
                <a:sym typeface="Wingdings" pitchFamily="2" charset="2"/>
              </a:rPr>
              <a:t>__________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CA" dirty="0"/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1962150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full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929890" y="158877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do not</a:t>
            </a:r>
            <a:endParaRPr lang="en-CA" dirty="0"/>
          </a:p>
        </p:txBody>
      </p:sp>
      <p:pic>
        <p:nvPicPr>
          <p:cNvPr id="71" name="Picture 21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0" t="723" r="5968" b="705"/>
          <a:stretch>
            <a:fillRect/>
          </a:stretch>
        </p:blipFill>
        <p:spPr bwMode="auto">
          <a:xfrm>
            <a:off x="582613" y="1301750"/>
            <a:ext cx="874712" cy="528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3140" y="531114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do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not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916680" y="5311140"/>
            <a:ext cx="1675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compounds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934200" y="5756910"/>
            <a:ext cx="156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inert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  <a:sym typeface="Wingdings" pitchFamily="2" charset="2"/>
              </a:rPr>
              <a:t>gases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500"/>
                            </p:stCondLst>
                            <p:childTnLst>
                              <p:par>
                                <p:cTn id="718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000"/>
                            </p:stCondLst>
                            <p:childTnLst>
                              <p:par>
                                <p:cTn id="729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 nodeType="clickPar">
                      <p:stCondLst>
                        <p:cond delay="indefinite"/>
                      </p:stCondLst>
                      <p:childTnLst>
                        <p:par>
                          <p:cTn id="7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500"/>
                            </p:stCondLst>
                            <p:childTnLst>
                              <p:par>
                                <p:cTn id="782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1000"/>
                            </p:stCondLst>
                            <p:childTnLst>
                              <p:par>
                                <p:cTn id="823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3" fill="hold">
                      <p:stCondLst>
                        <p:cond delay="indefinite"/>
                      </p:stCondLst>
                      <p:childTnLst>
                        <p:par>
                          <p:cTn id="864" fill="hold">
                            <p:stCondLst>
                              <p:cond delay="0"/>
                            </p:stCondLst>
                            <p:childTnLst>
                              <p:par>
                                <p:cTn id="86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7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8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1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7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1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2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4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6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7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8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9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1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2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3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4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500"/>
                            </p:stCondLst>
                            <p:childTnLst>
                              <p:par>
                                <p:cTn id="90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7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8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5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0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5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7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0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2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4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5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7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8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9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0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2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3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4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000"/>
                            </p:stCondLst>
                            <p:childTnLst>
                              <p:par>
                                <p:cTn id="947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8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0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1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2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5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6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0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1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5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6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0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4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5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6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8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9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0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1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3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4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5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6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1" fill="hold">
                      <p:stCondLst>
                        <p:cond delay="indefinite"/>
                      </p:stCondLst>
                      <p:childTnLst>
                        <p:par>
                          <p:cTn id="1002" fill="hold">
                            <p:stCondLst>
                              <p:cond delay="0"/>
                            </p:stCondLst>
                            <p:childTnLst>
                              <p:par>
                                <p:cTn id="10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9" fill="hold">
                      <p:stCondLst>
                        <p:cond delay="indefinite"/>
                      </p:stCondLst>
                      <p:childTnLst>
                        <p:par>
                          <p:cTn id="1010" fill="hold">
                            <p:stCondLst>
                              <p:cond delay="0"/>
                            </p:stCondLst>
                            <p:childTnLst>
                              <p:par>
                                <p:cTn id="10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fill="hold">
                      <p:stCondLst>
                        <p:cond delay="indefinite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7" dur="1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1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2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7" dur="1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8" dur="1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2533" grpId="0"/>
      <p:bldP spid="22533" grpId="1"/>
      <p:bldP spid="21" grpId="0"/>
      <p:bldP spid="21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30" grpId="0" animBg="1"/>
      <p:bldP spid="30" grpId="1" animBg="1"/>
      <p:bldP spid="30" grpId="2" animBg="1"/>
      <p:bldP spid="30" grpId="3" animBg="1"/>
      <p:bldP spid="30" grpId="4" animBg="1"/>
      <p:bldP spid="31" grpId="0" animBg="1"/>
      <p:bldP spid="31" grpId="1" animBg="1"/>
      <p:bldP spid="31" grpId="2" animBg="1"/>
      <p:bldP spid="31" grpId="3" animBg="1"/>
      <p:bldP spid="31" grpId="4" animBg="1"/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  <p:bldP spid="33" grpId="1" animBg="1"/>
      <p:bldP spid="33" grpId="2" animBg="1"/>
      <p:bldP spid="33" grpId="3" animBg="1"/>
      <p:bldP spid="33" grpId="4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5" grpId="4" animBg="1"/>
      <p:bldP spid="36" grpId="0" animBg="1"/>
      <p:bldP spid="36" grpId="1" animBg="1"/>
      <p:bldP spid="36" grpId="2" animBg="1"/>
      <p:bldP spid="36" grpId="3" animBg="1"/>
      <p:bldP spid="36" grpId="4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1" grpId="2" animBg="1"/>
      <p:bldP spid="41" grpId="3" animBg="1"/>
      <p:bldP spid="41" grpId="4" animBg="1"/>
      <p:bldP spid="42" grpId="0" animBg="1"/>
      <p:bldP spid="42" grpId="1" animBg="1"/>
      <p:bldP spid="42" grpId="2" animBg="1"/>
      <p:bldP spid="42" grpId="3" animBg="1"/>
      <p:bldP spid="42" grpId="4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59" grpId="2" animBg="1"/>
      <p:bldP spid="59" grpId="3" animBg="1"/>
      <p:bldP spid="59" grpId="4" animBg="1"/>
      <p:bldP spid="60" grpId="0" animBg="1"/>
      <p:bldP spid="60" grpId="1" animBg="1"/>
      <p:bldP spid="60" grpId="2" animBg="1"/>
      <p:bldP spid="60" grpId="3" animBg="1"/>
      <p:bldP spid="60" grpId="4" animBg="1"/>
      <p:bldP spid="61" grpId="0" animBg="1"/>
      <p:bldP spid="61" grpId="1" animBg="1"/>
      <p:bldP spid="61" grpId="2" animBg="1"/>
      <p:bldP spid="61" grpId="3" animBg="1"/>
      <p:bldP spid="61" grpId="4" animBg="1"/>
      <p:bldP spid="62" grpId="0" animBg="1"/>
      <p:bldP spid="62" grpId="1" animBg="1"/>
      <p:bldP spid="62" grpId="2" animBg="1"/>
      <p:bldP spid="62" grpId="3" animBg="1"/>
      <p:bldP spid="62" grpId="4" animBg="1"/>
      <p:bldP spid="63" grpId="0" animBg="1"/>
      <p:bldP spid="63" grpId="1" animBg="1"/>
      <p:bldP spid="63" grpId="2" animBg="1"/>
      <p:bldP spid="63" grpId="3" animBg="1"/>
      <p:bldP spid="63" grpId="4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/>
      <p:bldP spid="67" grpId="1"/>
      <p:bldP spid="69" grpId="0"/>
      <p:bldP spid="69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81000" y="60579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US" dirty="0" smtClean="0"/>
              <a:t>                                 Is </a:t>
            </a:r>
            <a:r>
              <a:rPr lang="en-US" dirty="0"/>
              <a:t>a group (column) that contains elements with similar </a:t>
            </a:r>
            <a:r>
              <a:rPr lang="en-US" b="0" dirty="0"/>
              <a:t>_________ </a:t>
            </a:r>
            <a:r>
              <a:rPr lang="en-US" dirty="0"/>
              <a:t>.</a:t>
            </a:r>
            <a:endParaRPr lang="en-CA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09863"/>
            <a:ext cx="8686800" cy="39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55713" y="1416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CC0000"/>
                </a:solidFill>
              </a:rPr>
              <a:t>Group 1</a:t>
            </a:r>
            <a:r>
              <a:rPr lang="en-US">
                <a:solidFill>
                  <a:srgbClr val="CC0000"/>
                </a:solidFill>
              </a:rPr>
              <a:t>: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55713" y="1797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00FF"/>
                </a:solidFill>
              </a:rPr>
              <a:t>Group 2</a:t>
            </a:r>
            <a:r>
              <a:rPr lang="en-US">
                <a:solidFill>
                  <a:srgbClr val="0000FF"/>
                </a:solidFill>
              </a:rPr>
              <a:t>: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9088" y="141605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chemeClr val="hlink"/>
                </a:solidFill>
              </a:rPr>
              <a:t>Groups 17</a:t>
            </a:r>
            <a:r>
              <a:rPr lang="en-US">
                <a:solidFill>
                  <a:schemeClr val="hlink"/>
                </a:solidFill>
              </a:rPr>
              <a:t>:</a:t>
            </a:r>
            <a:endParaRPr lang="en-CA">
              <a:solidFill>
                <a:schemeClr val="hlink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474913" y="1416050"/>
            <a:ext cx="1839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Alkali Metals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858000" y="1416050"/>
            <a:ext cx="1357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Halogens</a:t>
            </a:r>
            <a:endParaRPr lang="en-CA">
              <a:solidFill>
                <a:schemeClr val="hlink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474913" y="1797050"/>
            <a:ext cx="2909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Alkaline Earth Metals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5399088" y="217805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CC6600"/>
                </a:solidFill>
              </a:rPr>
              <a:t>Groups 18</a:t>
            </a:r>
            <a:r>
              <a:rPr lang="en-US">
                <a:solidFill>
                  <a:srgbClr val="CC6600"/>
                </a:solidFill>
              </a:rPr>
              <a:t>:</a:t>
            </a:r>
            <a:endParaRPr lang="en-CA">
              <a:solidFill>
                <a:srgbClr val="CC6600"/>
              </a:solidFill>
            </a:endParaRP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6858000" y="2178050"/>
            <a:ext cx="101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C6600"/>
                </a:solidFill>
              </a:rPr>
              <a:t>Noble </a:t>
            </a:r>
          </a:p>
          <a:p>
            <a:pPr eaLnBrk="1" hangingPunct="1"/>
            <a:r>
              <a:rPr lang="en-US">
                <a:solidFill>
                  <a:srgbClr val="CC6600"/>
                </a:solidFill>
              </a:rPr>
              <a:t>Gases</a:t>
            </a:r>
            <a:endParaRPr lang="en-CA">
              <a:solidFill>
                <a:srgbClr val="CC6600"/>
              </a:solidFill>
            </a:endParaRPr>
          </a:p>
        </p:txBody>
      </p:sp>
      <p:sp>
        <p:nvSpPr>
          <p:cNvPr id="30732" name="Freeform 24"/>
          <p:cNvSpPr>
            <a:spLocks/>
          </p:cNvSpPr>
          <p:nvPr/>
        </p:nvSpPr>
        <p:spPr bwMode="auto">
          <a:xfrm>
            <a:off x="6172200" y="1873250"/>
            <a:ext cx="1981200" cy="1447800"/>
          </a:xfrm>
          <a:custGeom>
            <a:avLst/>
            <a:gdLst>
              <a:gd name="T0" fmla="*/ 0 w 1200"/>
              <a:gd name="T1" fmla="*/ 0 h 1152"/>
              <a:gd name="T2" fmla="*/ 0 w 1200"/>
              <a:gd name="T3" fmla="*/ 2147483647 h 1152"/>
              <a:gd name="T4" fmla="*/ 2147483647 w 1200"/>
              <a:gd name="T5" fmla="*/ 2147483647 h 1152"/>
              <a:gd name="T6" fmla="*/ 2147483647 w 120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" h="1152">
                <a:moveTo>
                  <a:pt x="0" y="0"/>
                </a:moveTo>
                <a:lnTo>
                  <a:pt x="0" y="96"/>
                </a:lnTo>
                <a:lnTo>
                  <a:pt x="1200" y="96"/>
                </a:lnTo>
                <a:lnTo>
                  <a:pt x="1200" y="115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33" name="Freeform 25"/>
          <p:cNvSpPr>
            <a:spLocks/>
          </p:cNvSpPr>
          <p:nvPr/>
        </p:nvSpPr>
        <p:spPr bwMode="auto">
          <a:xfrm>
            <a:off x="6172200" y="2178050"/>
            <a:ext cx="2514600" cy="609600"/>
          </a:xfrm>
          <a:custGeom>
            <a:avLst/>
            <a:gdLst>
              <a:gd name="T0" fmla="*/ 0 w 1584"/>
              <a:gd name="T1" fmla="*/ 2147483647 h 384"/>
              <a:gd name="T2" fmla="*/ 0 w 1584"/>
              <a:gd name="T3" fmla="*/ 0 h 384"/>
              <a:gd name="T4" fmla="*/ 2147483647 w 1584"/>
              <a:gd name="T5" fmla="*/ 0 h 384"/>
              <a:gd name="T6" fmla="*/ 2147483647 w 158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4" h="384">
                <a:moveTo>
                  <a:pt x="0" y="96"/>
                </a:moveTo>
                <a:lnTo>
                  <a:pt x="0" y="0"/>
                </a:lnTo>
                <a:lnTo>
                  <a:pt x="1584" y="0"/>
                </a:lnTo>
                <a:lnTo>
                  <a:pt x="1584" y="384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34" name="Freeform 22"/>
          <p:cNvSpPr>
            <a:spLocks/>
          </p:cNvSpPr>
          <p:nvPr/>
        </p:nvSpPr>
        <p:spPr bwMode="auto">
          <a:xfrm>
            <a:off x="657225" y="1644650"/>
            <a:ext cx="638175" cy="1157288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35" name="Freeform 23"/>
          <p:cNvSpPr>
            <a:spLocks/>
          </p:cNvSpPr>
          <p:nvPr/>
        </p:nvSpPr>
        <p:spPr bwMode="auto">
          <a:xfrm>
            <a:off x="1143000" y="2020888"/>
            <a:ext cx="152400" cy="1233487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992438" y="2178050"/>
            <a:ext cx="2400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</a:rPr>
              <a:t>Transition Metals</a:t>
            </a:r>
            <a:endParaRPr lang="en-CA">
              <a:solidFill>
                <a:srgbClr val="009900"/>
              </a:solidFill>
            </a:endParaRPr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1479550" y="2635250"/>
            <a:ext cx="4495800" cy="1174750"/>
            <a:chOff x="932" y="1392"/>
            <a:chExt cx="2832" cy="740"/>
          </a:xfrm>
        </p:grpSpPr>
        <p:sp>
          <p:nvSpPr>
            <p:cNvPr id="30747" name="AutoShape 12"/>
            <p:cNvSpPr>
              <a:spLocks/>
            </p:cNvSpPr>
            <p:nvPr/>
          </p:nvSpPr>
          <p:spPr bwMode="auto">
            <a:xfrm rot="-5400000">
              <a:off x="2168" y="536"/>
              <a:ext cx="360" cy="2832"/>
            </a:xfrm>
            <a:prstGeom prst="rightBrace">
              <a:avLst>
                <a:gd name="adj1" fmla="val 65556"/>
                <a:gd name="adj2" fmla="val 3640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Line 13"/>
            <p:cNvSpPr>
              <a:spLocks noChangeShapeType="1"/>
            </p:cNvSpPr>
            <p:nvPr/>
          </p:nvSpPr>
          <p:spPr bwMode="auto">
            <a:xfrm>
              <a:off x="1536" y="1392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255713" y="2178050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9900"/>
                </a:solidFill>
              </a:rPr>
              <a:t>Groups 3-12</a:t>
            </a:r>
            <a:r>
              <a:rPr lang="en-US">
                <a:solidFill>
                  <a:srgbClr val="009900"/>
                </a:solidFill>
              </a:rPr>
              <a:t>:</a:t>
            </a:r>
            <a:endParaRPr lang="en-CA">
              <a:solidFill>
                <a:srgbClr val="009900"/>
              </a:solidFill>
            </a:endParaRPr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914400" y="3519488"/>
            <a:ext cx="463550" cy="3103562"/>
          </a:xfrm>
          <a:prstGeom prst="rect">
            <a:avLst/>
          </a:prstGeom>
          <a:solidFill>
            <a:srgbClr val="0000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30"/>
          <p:cNvSpPr>
            <a:spLocks noChangeArrowheads="1"/>
          </p:cNvSpPr>
          <p:nvPr/>
        </p:nvSpPr>
        <p:spPr bwMode="auto">
          <a:xfrm>
            <a:off x="442913" y="3519488"/>
            <a:ext cx="471487" cy="3103562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41" name="Group 28"/>
          <p:cNvGrpSpPr>
            <a:grpSpLocks/>
          </p:cNvGrpSpPr>
          <p:nvPr/>
        </p:nvGrpSpPr>
        <p:grpSpPr bwMode="auto">
          <a:xfrm>
            <a:off x="1377950" y="4545013"/>
            <a:ext cx="4703763" cy="2078037"/>
            <a:chOff x="1378527" y="4544290"/>
            <a:chExt cx="4703618" cy="2078183"/>
          </a:xfrm>
        </p:grpSpPr>
        <p:sp>
          <p:nvSpPr>
            <p:cNvPr id="30745" name="Rectangle 19"/>
            <p:cNvSpPr>
              <a:spLocks noChangeArrowheads="1"/>
            </p:cNvSpPr>
            <p:nvPr/>
          </p:nvSpPr>
          <p:spPr bwMode="auto">
            <a:xfrm>
              <a:off x="1378527" y="4544290"/>
              <a:ext cx="4703618" cy="1551709"/>
            </a:xfrm>
            <a:prstGeom prst="rect">
              <a:avLst/>
            </a:prstGeom>
            <a:solidFill>
              <a:srgbClr val="009900">
                <a:alpha val="5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Rectangle 19"/>
            <p:cNvSpPr>
              <a:spLocks noChangeArrowheads="1"/>
            </p:cNvSpPr>
            <p:nvPr/>
          </p:nvSpPr>
          <p:spPr bwMode="auto">
            <a:xfrm>
              <a:off x="1378527" y="6095999"/>
              <a:ext cx="3304309" cy="526474"/>
            </a:xfrm>
            <a:prstGeom prst="rect">
              <a:avLst/>
            </a:prstGeom>
            <a:solidFill>
              <a:srgbClr val="009900">
                <a:alpha val="5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2" name="Rectangle 20"/>
          <p:cNvSpPr>
            <a:spLocks noChangeArrowheads="1"/>
          </p:cNvSpPr>
          <p:nvPr/>
        </p:nvSpPr>
        <p:spPr bwMode="auto">
          <a:xfrm>
            <a:off x="7974013" y="3519488"/>
            <a:ext cx="457200" cy="2570162"/>
          </a:xfrm>
          <a:prstGeom prst="rect">
            <a:avLst/>
          </a:prstGeom>
          <a:solidFill>
            <a:srgbClr val="47A4AB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1"/>
          <p:cNvSpPr>
            <a:spLocks noChangeArrowheads="1"/>
          </p:cNvSpPr>
          <p:nvPr/>
        </p:nvSpPr>
        <p:spPr bwMode="auto">
          <a:xfrm>
            <a:off x="8437563" y="3006725"/>
            <a:ext cx="477837" cy="3089275"/>
          </a:xfrm>
          <a:prstGeom prst="rect">
            <a:avLst/>
          </a:prstGeom>
          <a:solidFill>
            <a:srgbClr val="CC66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381000" y="60642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u="sng" dirty="0">
                <a:solidFill>
                  <a:srgbClr val="0000FF"/>
                </a:solidFill>
              </a:rPr>
              <a:t>Chemical Family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1308024" y="971550"/>
            <a:ext cx="151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properties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0724" grpId="0"/>
      <p:bldP spid="30724" grpId="1"/>
      <p:bldP spid="30725" grpId="0"/>
      <p:bldP spid="30725" grpId="1"/>
      <p:bldP spid="30726" grpId="0"/>
      <p:bldP spid="30726" grpId="1"/>
      <p:bldP spid="30727" grpId="0"/>
      <p:bldP spid="30727" grpId="1"/>
      <p:bldP spid="30728" grpId="0"/>
      <p:bldP spid="30728" grpId="1"/>
      <p:bldP spid="30729" grpId="0"/>
      <p:bldP spid="30729" grpId="1"/>
      <p:bldP spid="30730" grpId="0"/>
      <p:bldP spid="30730" grpId="1"/>
      <p:bldP spid="30731" grpId="0"/>
      <p:bldP spid="30731" grpId="1"/>
      <p:bldP spid="30732" grpId="0" animBg="1"/>
      <p:bldP spid="30732" grpId="1" animBg="1"/>
      <p:bldP spid="30733" grpId="0" animBg="1"/>
      <p:bldP spid="30733" grpId="1" animBg="1"/>
      <p:bldP spid="30734" grpId="0" animBg="1"/>
      <p:bldP spid="30734" grpId="1" animBg="1"/>
      <p:bldP spid="30735" grpId="0" animBg="1"/>
      <p:bldP spid="30735" grpId="1" animBg="1"/>
      <p:bldP spid="21" grpId="0"/>
      <p:bldP spid="21" grpId="1"/>
      <p:bldP spid="25" grpId="0"/>
      <p:bldP spid="25" grpId="1"/>
      <p:bldP spid="30739" grpId="0" animBg="1"/>
      <p:bldP spid="30739" grpId="1" animBg="1"/>
      <p:bldP spid="30740" grpId="0" animBg="1"/>
      <p:bldP spid="30740" grpId="1" animBg="1"/>
      <p:bldP spid="30742" grpId="0" animBg="1"/>
      <p:bldP spid="30742" grpId="1" animBg="1"/>
      <p:bldP spid="30743" grpId="0" animBg="1"/>
      <p:bldP spid="30743" grpId="1" animBg="1"/>
      <p:bldP spid="30" grpId="0"/>
      <p:bldP spid="30" grpId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787650"/>
            <a:ext cx="5686425" cy="361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70485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130000"/>
            </a:pPr>
            <a:r>
              <a:rPr lang="en-US" dirty="0"/>
              <a:t>                                                                                                    but his periodic table </a:t>
            </a:r>
            <a:r>
              <a:rPr lang="en-US" b="0" dirty="0"/>
              <a:t>_________</a:t>
            </a:r>
            <a:r>
              <a:rPr lang="en-US" dirty="0"/>
              <a:t> and left room for the </a:t>
            </a:r>
            <a:r>
              <a:rPr lang="en-US" b="0" dirty="0"/>
              <a:t>________________</a:t>
            </a:r>
            <a:r>
              <a:rPr lang="en-US" dirty="0"/>
              <a:t> </a:t>
            </a:r>
            <a:r>
              <a:rPr lang="en-US" b="0" dirty="0"/>
              <a:t>___________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7325" y="704850"/>
            <a:ext cx="7280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In his time, there were only </a:t>
            </a:r>
            <a:r>
              <a:rPr lang="en-US" b="0" dirty="0"/>
              <a:t>___________</a:t>
            </a:r>
            <a:r>
              <a:rPr lang="en-US" dirty="0"/>
              <a:t> discovered, </a:t>
            </a:r>
            <a:endParaRPr lang="en-CA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60"/>
          <a:stretch>
            <a:fillRect/>
          </a:stretch>
        </p:blipFill>
        <p:spPr bwMode="auto">
          <a:xfrm>
            <a:off x="381000" y="3471863"/>
            <a:ext cx="2555875" cy="292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Straight Arrow Connector 3"/>
          <p:cNvCxnSpPr/>
          <p:nvPr/>
        </p:nvCxnSpPr>
        <p:spPr>
          <a:xfrm flipH="1">
            <a:off x="6172200" y="1447800"/>
            <a:ext cx="762000" cy="9271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190500" y="1981200"/>
            <a:ext cx="2859088" cy="1381125"/>
          </a:xfrm>
          <a:prstGeom prst="cloudCallout">
            <a:avLst>
              <a:gd name="adj1" fmla="val -1231"/>
              <a:gd name="adj2" fmla="val 8499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i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Maybe there are more elements?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500" y="-1143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INTRODUCING THE PERIODIC TABLE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6584" y="1066800"/>
            <a:ext cx="1403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predicted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8275" y="1053529"/>
            <a:ext cx="24669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future discoveries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625" y="1423416"/>
            <a:ext cx="1701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of elements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8288" y="706438"/>
            <a:ext cx="17494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60 elements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855" y="2399284"/>
            <a:ext cx="4856162" cy="4445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14" grpId="0" animBg="1"/>
      <p:bldP spid="14" grpId="1" animBg="1"/>
      <p:bldP spid="3" grpId="0"/>
      <p:bldP spid="3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830" y="227010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 is a </a:t>
            </a:r>
            <a:r>
              <a:rPr lang="en-US" b="0" dirty="0"/>
              <a:t>_____</a:t>
            </a:r>
            <a:r>
              <a:rPr lang="en-US" dirty="0"/>
              <a:t> at room temperature and pressure.</a:t>
            </a:r>
            <a:endParaRPr lang="en-CA" dirty="0"/>
          </a:p>
        </p:txBody>
      </p:sp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217488" y="685800"/>
            <a:ext cx="2365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009900"/>
                </a:solidFill>
              </a:rPr>
              <a:t>Groups 3-12</a:t>
            </a:r>
            <a:r>
              <a:rPr lang="en-US" sz="3200">
                <a:solidFill>
                  <a:srgbClr val="009900"/>
                </a:solidFill>
              </a:rPr>
              <a:t>:</a:t>
            </a:r>
            <a:endParaRPr lang="en-CA" sz="3200">
              <a:solidFill>
                <a:srgbClr val="009900"/>
              </a:solidFill>
            </a:endParaRPr>
          </a:p>
        </p:txBody>
      </p:sp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2438400" y="685800"/>
            <a:ext cx="388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9900"/>
                </a:solidFill>
              </a:rPr>
              <a:t>Transition Metals</a:t>
            </a:r>
            <a:endParaRPr lang="en-CA" sz="3200" dirty="0">
              <a:solidFill>
                <a:srgbClr val="009900"/>
              </a:solidFill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17488" y="1173163"/>
            <a:ext cx="86979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These groups contain metals that have the usual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properties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of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metals</a:t>
            </a:r>
            <a:r>
              <a:rPr lang="en-US" dirty="0"/>
              <a:t>. </a:t>
            </a:r>
            <a:endParaRPr lang="en-CA" dirty="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680243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217488" y="1905000"/>
            <a:ext cx="8696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These metals are </a:t>
            </a:r>
            <a:r>
              <a:rPr lang="en-US" dirty="0" smtClean="0"/>
              <a:t>all found in the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state except </a:t>
            </a:r>
            <a:r>
              <a:rPr lang="en-US" dirty="0"/>
              <a:t>for </a:t>
            </a:r>
            <a:r>
              <a:rPr lang="en-US" b="0" dirty="0" smtClean="0"/>
              <a:t>_______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6524625" y="4895850"/>
            <a:ext cx="658813" cy="715963"/>
          </a:xfrm>
          <a:prstGeom prst="rect">
            <a:avLst/>
          </a:prstGeom>
          <a:solidFill>
            <a:srgbClr val="FF0066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96" t="39398" r="16039" b="33435"/>
          <a:stretch/>
        </p:blipFill>
        <p:spPr bwMode="auto">
          <a:xfrm>
            <a:off x="7467600" y="4648200"/>
            <a:ext cx="1556437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1543050"/>
            <a:ext cx="7497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b="0" i="1" dirty="0">
                <a:latin typeface="Times New Roman" pitchFamily="18" charset="0"/>
                <a:cs typeface="Times New Roman" pitchFamily="18" charset="0"/>
              </a:rPr>
              <a:t>(Lustrous, malleable, ductile, electrically conductive, etc.)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440930" y="1893570"/>
            <a:ext cx="1244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mercury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851660" y="2274570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liquid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4578" grpId="0"/>
      <p:bldP spid="24579" grpId="0"/>
      <p:bldP spid="24580" grpId="0"/>
      <p:bldP spid="24580" grpId="1"/>
      <p:bldP spid="24584" grpId="0"/>
      <p:bldP spid="24584" grpId="1"/>
      <p:bldP spid="24" grpId="0" animBg="1"/>
      <p:bldP spid="24" grpId="1" animBg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165668"/>
            <a:ext cx="2136775" cy="1423987"/>
          </a:xfrm>
          <a:prstGeom prst="roundRect">
            <a:avLst>
              <a:gd name="adj" fmla="val 104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34581" y="3610927"/>
            <a:ext cx="1522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0000FF"/>
                </a:solidFill>
              </a:rPr>
              <a:t>iron </a:t>
            </a:r>
            <a:r>
              <a:rPr lang="en-CA" dirty="0"/>
              <a:t>skillet</a:t>
            </a: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217488" y="685800"/>
            <a:ext cx="2365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009900"/>
                </a:solidFill>
              </a:rPr>
              <a:t>Groups 3-12</a:t>
            </a:r>
            <a:r>
              <a:rPr lang="en-US" sz="3200">
                <a:solidFill>
                  <a:srgbClr val="009900"/>
                </a:solidFill>
              </a:rPr>
              <a:t>:</a:t>
            </a:r>
            <a:endParaRPr lang="en-CA" sz="3200">
              <a:solidFill>
                <a:srgbClr val="009900"/>
              </a:solidFill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438400" y="685800"/>
            <a:ext cx="388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</a:rPr>
              <a:t>Transition Metals</a:t>
            </a:r>
            <a:endParaRPr lang="en-CA" sz="3200">
              <a:solidFill>
                <a:srgbClr val="009900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17488" y="1303338"/>
            <a:ext cx="74787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 transition metals contain some of the most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commonly known metals</a:t>
            </a:r>
            <a:r>
              <a:rPr lang="en-US" dirty="0"/>
              <a:t>. </a:t>
            </a:r>
            <a:endParaRPr lang="en-C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9525"/>
            <a:ext cx="1663700" cy="1285875"/>
          </a:xfrm>
          <a:prstGeom prst="roundRect">
            <a:avLst>
              <a:gd name="adj" fmla="val 104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1371600" cy="1384300"/>
          </a:xfrm>
          <a:prstGeom prst="roundRect">
            <a:avLst>
              <a:gd name="adj" fmla="val 104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220" y="4318000"/>
            <a:ext cx="1858962" cy="1833563"/>
          </a:xfrm>
          <a:prstGeom prst="roundRect">
            <a:avLst>
              <a:gd name="adj" fmla="val 104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155700"/>
            <a:ext cx="1214437" cy="2112963"/>
          </a:xfrm>
          <a:prstGeom prst="roundRect">
            <a:avLst>
              <a:gd name="adj" fmla="val 104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2813"/>
            <a:ext cx="1535113" cy="1455737"/>
          </a:xfrm>
          <a:prstGeom prst="roundRect">
            <a:avLst>
              <a:gd name="adj" fmla="val 104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9">
            <a:lum bright="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6940" y="4130361"/>
            <a:ext cx="1727592" cy="1727592"/>
          </a:xfrm>
          <a:prstGeom prst="roundRect">
            <a:avLst>
              <a:gd name="adj" fmla="val 67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62854" y="2565362"/>
            <a:ext cx="133754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CA" dirty="0" smtClean="0">
                <a:solidFill>
                  <a:srgbClr val="0000FF"/>
                </a:solidFill>
              </a:rPr>
              <a:t>platinum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ring</a:t>
            </a:r>
            <a:endParaRPr lang="en-CA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71550" y="3355336"/>
            <a:ext cx="99386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CA" dirty="0">
                <a:solidFill>
                  <a:srgbClr val="0000FF"/>
                </a:solidFill>
              </a:rPr>
              <a:t>silver </a:t>
            </a:r>
            <a:endParaRPr lang="en-CA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CA" dirty="0" smtClean="0"/>
              <a:t>goblet</a:t>
            </a:r>
            <a:endParaRPr lang="en-CA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88820" y="4117143"/>
            <a:ext cx="114018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CA" dirty="0">
                <a:solidFill>
                  <a:srgbClr val="0000FF"/>
                </a:solidFill>
              </a:rPr>
              <a:t>copper </a:t>
            </a:r>
            <a:endParaRPr lang="en-CA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pipes</a:t>
            </a:r>
            <a:endParaRPr lang="en-CA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98625" y="5534025"/>
            <a:ext cx="1139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0000FF"/>
                </a:solidFill>
              </a:rPr>
              <a:t>copper </a:t>
            </a:r>
          </a:p>
          <a:p>
            <a:pPr eaLnBrk="1" hangingPunct="1"/>
            <a:r>
              <a:rPr lang="en-CA" dirty="0"/>
              <a:t>penny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036820" y="6194108"/>
            <a:ext cx="1909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0000FF"/>
                </a:solidFill>
              </a:rPr>
              <a:t>gold </a:t>
            </a:r>
            <a:r>
              <a:rPr lang="en-CA" dirty="0"/>
              <a:t>necklace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36490" y="5938762"/>
            <a:ext cx="1908408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CA" dirty="0">
                <a:solidFill>
                  <a:srgbClr val="0000FF"/>
                </a:solidFill>
              </a:rPr>
              <a:t>mercury</a:t>
            </a:r>
          </a:p>
          <a:p>
            <a:pPr algn="ctr" eaLnBrk="1" hangingPunct="1">
              <a:lnSpc>
                <a:spcPct val="80000"/>
              </a:lnSpc>
            </a:pPr>
            <a:r>
              <a:rPr lang="en-CA" dirty="0"/>
              <a:t>thermometer</a:t>
            </a:r>
          </a:p>
        </p:txBody>
      </p:sp>
      <p:pic>
        <p:nvPicPr>
          <p:cNvPr id="32792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651" y="4233231"/>
            <a:ext cx="1468208" cy="1727592"/>
          </a:xfrm>
          <a:prstGeom prst="roundRect">
            <a:avLst>
              <a:gd name="adj" fmla="val 104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86533" y="6046788"/>
            <a:ext cx="1390445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CA" dirty="0">
                <a:solidFill>
                  <a:srgbClr val="0000FF"/>
                </a:solidFill>
              </a:rPr>
              <a:t>tungsten </a:t>
            </a:r>
          </a:p>
          <a:p>
            <a:pPr algn="ctr" eaLnBrk="1" hangingPunct="1">
              <a:lnSpc>
                <a:spcPct val="80000"/>
              </a:lnSpc>
            </a:pPr>
            <a:r>
              <a:rPr lang="en-CA" dirty="0"/>
              <a:t>light bulb</a:t>
            </a:r>
          </a:p>
        </p:txBody>
      </p:sp>
      <p:pic>
        <p:nvPicPr>
          <p:cNvPr id="32793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0553" y="1776921"/>
            <a:ext cx="1645127" cy="1491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48797" y="3347962"/>
            <a:ext cx="1348639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CA" dirty="0">
                <a:solidFill>
                  <a:srgbClr val="0000FF"/>
                </a:solidFill>
              </a:rPr>
              <a:t>titanium </a:t>
            </a:r>
          </a:p>
          <a:p>
            <a:pPr algn="ctr" eaLnBrk="1" hangingPunct="1">
              <a:lnSpc>
                <a:spcPct val="80000"/>
              </a:lnSpc>
            </a:pPr>
            <a:r>
              <a:rPr lang="en-CA" dirty="0"/>
              <a:t>aircraft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2772" grpId="0"/>
      <p:bldP spid="32773" grpId="0"/>
      <p:bldP spid="11" grpId="0"/>
      <p:bldP spid="11" grpId="1"/>
      <p:bldP spid="4" grpId="0"/>
      <p:bldP spid="4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09863"/>
            <a:ext cx="8686800" cy="39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55713" y="1416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CC0000"/>
                </a:solidFill>
              </a:rPr>
              <a:t>Group 1</a:t>
            </a:r>
            <a:r>
              <a:rPr lang="en-US">
                <a:solidFill>
                  <a:srgbClr val="CC0000"/>
                </a:solidFill>
              </a:rPr>
              <a:t>: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55713" y="179705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00FF"/>
                </a:solidFill>
              </a:rPr>
              <a:t>Group 2</a:t>
            </a:r>
            <a:r>
              <a:rPr lang="en-US">
                <a:solidFill>
                  <a:srgbClr val="0000FF"/>
                </a:solidFill>
              </a:rPr>
              <a:t>: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99088" y="141605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chemeClr val="hlink"/>
                </a:solidFill>
              </a:rPr>
              <a:t>Groups 17</a:t>
            </a:r>
            <a:r>
              <a:rPr lang="en-US">
                <a:solidFill>
                  <a:schemeClr val="hlink"/>
                </a:solidFill>
              </a:rPr>
              <a:t>:</a:t>
            </a:r>
            <a:endParaRPr lang="en-CA">
              <a:solidFill>
                <a:schemeClr val="hlink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74913" y="1416050"/>
            <a:ext cx="1839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Alkali Metals</a:t>
            </a:r>
            <a:endParaRPr lang="en-CA">
              <a:solidFill>
                <a:srgbClr val="CC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0" y="1416050"/>
            <a:ext cx="1357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Halogens</a:t>
            </a:r>
            <a:endParaRPr lang="en-CA">
              <a:solidFill>
                <a:schemeClr val="hlink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474913" y="1797050"/>
            <a:ext cx="2909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Alkaline Earth Metals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5399088" y="217805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CC6600"/>
                </a:solidFill>
              </a:rPr>
              <a:t>Groups 18</a:t>
            </a:r>
            <a:r>
              <a:rPr lang="en-US">
                <a:solidFill>
                  <a:srgbClr val="CC6600"/>
                </a:solidFill>
              </a:rPr>
              <a:t>:</a:t>
            </a:r>
            <a:endParaRPr lang="en-CA">
              <a:solidFill>
                <a:srgbClr val="CC6600"/>
              </a:solidFill>
            </a:endParaRP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6858000" y="2178050"/>
            <a:ext cx="101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C6600"/>
                </a:solidFill>
              </a:rPr>
              <a:t>Noble </a:t>
            </a:r>
          </a:p>
          <a:p>
            <a:pPr eaLnBrk="1" hangingPunct="1"/>
            <a:r>
              <a:rPr lang="en-US">
                <a:solidFill>
                  <a:srgbClr val="CC6600"/>
                </a:solidFill>
              </a:rPr>
              <a:t>Gases</a:t>
            </a:r>
            <a:endParaRPr lang="en-CA">
              <a:solidFill>
                <a:srgbClr val="CC6600"/>
              </a:solidFill>
            </a:endParaRPr>
          </a:p>
        </p:txBody>
      </p:sp>
      <p:sp>
        <p:nvSpPr>
          <p:cNvPr id="25612" name="Rectangle 18"/>
          <p:cNvSpPr>
            <a:spLocks noChangeArrowheads="1"/>
          </p:cNvSpPr>
          <p:nvPr/>
        </p:nvSpPr>
        <p:spPr bwMode="auto">
          <a:xfrm>
            <a:off x="918528" y="3519488"/>
            <a:ext cx="463550" cy="3103562"/>
          </a:xfrm>
          <a:prstGeom prst="rect">
            <a:avLst/>
          </a:prstGeom>
          <a:solidFill>
            <a:srgbClr val="0000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20"/>
          <p:cNvSpPr>
            <a:spLocks noChangeArrowheads="1"/>
          </p:cNvSpPr>
          <p:nvPr/>
        </p:nvSpPr>
        <p:spPr bwMode="auto">
          <a:xfrm>
            <a:off x="7974013" y="3519488"/>
            <a:ext cx="457200" cy="2570162"/>
          </a:xfrm>
          <a:prstGeom prst="rect">
            <a:avLst/>
          </a:prstGeom>
          <a:solidFill>
            <a:srgbClr val="47A4AB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Rectangle 21"/>
          <p:cNvSpPr>
            <a:spLocks noChangeArrowheads="1"/>
          </p:cNvSpPr>
          <p:nvPr/>
        </p:nvSpPr>
        <p:spPr bwMode="auto">
          <a:xfrm>
            <a:off x="8437563" y="3006725"/>
            <a:ext cx="477837" cy="3089275"/>
          </a:xfrm>
          <a:prstGeom prst="rect">
            <a:avLst/>
          </a:prstGeom>
          <a:solidFill>
            <a:srgbClr val="CC66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24"/>
          <p:cNvSpPr>
            <a:spLocks/>
          </p:cNvSpPr>
          <p:nvPr/>
        </p:nvSpPr>
        <p:spPr bwMode="auto">
          <a:xfrm>
            <a:off x="6172200" y="1873250"/>
            <a:ext cx="1981200" cy="1447800"/>
          </a:xfrm>
          <a:custGeom>
            <a:avLst/>
            <a:gdLst>
              <a:gd name="T0" fmla="*/ 0 w 1200"/>
              <a:gd name="T1" fmla="*/ 0 h 1152"/>
              <a:gd name="T2" fmla="*/ 0 w 1200"/>
              <a:gd name="T3" fmla="*/ 2147483647 h 1152"/>
              <a:gd name="T4" fmla="*/ 2147483647 w 1200"/>
              <a:gd name="T5" fmla="*/ 2147483647 h 1152"/>
              <a:gd name="T6" fmla="*/ 2147483647 w 120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" h="1152">
                <a:moveTo>
                  <a:pt x="0" y="0"/>
                </a:moveTo>
                <a:lnTo>
                  <a:pt x="0" y="96"/>
                </a:lnTo>
                <a:lnTo>
                  <a:pt x="1200" y="96"/>
                </a:lnTo>
                <a:lnTo>
                  <a:pt x="1200" y="115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16" name="Freeform 25"/>
          <p:cNvSpPr>
            <a:spLocks/>
          </p:cNvSpPr>
          <p:nvPr/>
        </p:nvSpPr>
        <p:spPr bwMode="auto">
          <a:xfrm>
            <a:off x="6172200" y="2178050"/>
            <a:ext cx="2514600" cy="609600"/>
          </a:xfrm>
          <a:custGeom>
            <a:avLst/>
            <a:gdLst>
              <a:gd name="T0" fmla="*/ 0 w 1584"/>
              <a:gd name="T1" fmla="*/ 2147483647 h 384"/>
              <a:gd name="T2" fmla="*/ 0 w 1584"/>
              <a:gd name="T3" fmla="*/ 0 h 384"/>
              <a:gd name="T4" fmla="*/ 2147483647 w 1584"/>
              <a:gd name="T5" fmla="*/ 0 h 384"/>
              <a:gd name="T6" fmla="*/ 2147483647 w 158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4" h="384">
                <a:moveTo>
                  <a:pt x="0" y="96"/>
                </a:moveTo>
                <a:lnTo>
                  <a:pt x="0" y="0"/>
                </a:lnTo>
                <a:lnTo>
                  <a:pt x="1584" y="0"/>
                </a:lnTo>
                <a:lnTo>
                  <a:pt x="1584" y="384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17" name="Rectangle 30"/>
          <p:cNvSpPr>
            <a:spLocks noChangeArrowheads="1"/>
          </p:cNvSpPr>
          <p:nvPr/>
        </p:nvSpPr>
        <p:spPr bwMode="auto">
          <a:xfrm>
            <a:off x="445770" y="3519488"/>
            <a:ext cx="471488" cy="3103562"/>
          </a:xfrm>
          <a:prstGeom prst="rect">
            <a:avLst/>
          </a:prstGeom>
          <a:solidFill>
            <a:srgbClr val="FF00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Freeform 22"/>
          <p:cNvSpPr>
            <a:spLocks/>
          </p:cNvSpPr>
          <p:nvPr/>
        </p:nvSpPr>
        <p:spPr bwMode="auto">
          <a:xfrm>
            <a:off x="657225" y="1644650"/>
            <a:ext cx="638175" cy="1157288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19" name="Freeform 23"/>
          <p:cNvSpPr>
            <a:spLocks/>
          </p:cNvSpPr>
          <p:nvPr/>
        </p:nvSpPr>
        <p:spPr bwMode="auto">
          <a:xfrm>
            <a:off x="1143000" y="2020888"/>
            <a:ext cx="152400" cy="1233487"/>
          </a:xfrm>
          <a:custGeom>
            <a:avLst/>
            <a:gdLst>
              <a:gd name="T0" fmla="*/ 2147483647 w 288"/>
              <a:gd name="T1" fmla="*/ 0 h 912"/>
              <a:gd name="T2" fmla="*/ 0 w 288"/>
              <a:gd name="T3" fmla="*/ 0 h 912"/>
              <a:gd name="T4" fmla="*/ 0 w 288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12">
                <a:moveTo>
                  <a:pt x="288" y="0"/>
                </a:moveTo>
                <a:lnTo>
                  <a:pt x="0" y="0"/>
                </a:lnTo>
                <a:lnTo>
                  <a:pt x="0" y="91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21" name="Text Box 10"/>
          <p:cNvSpPr txBox="1">
            <a:spLocks noChangeArrowheads="1"/>
          </p:cNvSpPr>
          <p:nvPr/>
        </p:nvSpPr>
        <p:spPr bwMode="auto">
          <a:xfrm>
            <a:off x="2992438" y="2178050"/>
            <a:ext cx="2400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</a:rPr>
              <a:t>Transition Metals</a:t>
            </a:r>
            <a:endParaRPr lang="en-CA">
              <a:solidFill>
                <a:srgbClr val="009900"/>
              </a:solidFill>
            </a:endParaRPr>
          </a:p>
        </p:txBody>
      </p:sp>
      <p:grpSp>
        <p:nvGrpSpPr>
          <p:cNvPr id="25622" name="Group 11"/>
          <p:cNvGrpSpPr>
            <a:grpSpLocks/>
          </p:cNvGrpSpPr>
          <p:nvPr/>
        </p:nvGrpSpPr>
        <p:grpSpPr bwMode="auto">
          <a:xfrm>
            <a:off x="1479550" y="2635250"/>
            <a:ext cx="4495800" cy="1174750"/>
            <a:chOff x="932" y="1392"/>
            <a:chExt cx="2832" cy="740"/>
          </a:xfrm>
        </p:grpSpPr>
        <p:sp>
          <p:nvSpPr>
            <p:cNvPr id="33819" name="AutoShape 12"/>
            <p:cNvSpPr>
              <a:spLocks/>
            </p:cNvSpPr>
            <p:nvPr/>
          </p:nvSpPr>
          <p:spPr bwMode="auto">
            <a:xfrm rot="-5400000">
              <a:off x="2168" y="536"/>
              <a:ext cx="360" cy="2832"/>
            </a:xfrm>
            <a:prstGeom prst="rightBrace">
              <a:avLst>
                <a:gd name="adj1" fmla="val 65556"/>
                <a:gd name="adj2" fmla="val 36403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13"/>
            <p:cNvSpPr>
              <a:spLocks noChangeShapeType="1"/>
            </p:cNvSpPr>
            <p:nvPr/>
          </p:nvSpPr>
          <p:spPr bwMode="auto">
            <a:xfrm>
              <a:off x="1536" y="1392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623" name="Text Box 14"/>
          <p:cNvSpPr txBox="1">
            <a:spLocks noChangeArrowheads="1"/>
          </p:cNvSpPr>
          <p:nvPr/>
        </p:nvSpPr>
        <p:spPr bwMode="auto">
          <a:xfrm>
            <a:off x="1255713" y="2178050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9900"/>
                </a:solidFill>
              </a:rPr>
              <a:t>Groups 3-12</a:t>
            </a:r>
            <a:r>
              <a:rPr lang="en-US">
                <a:solidFill>
                  <a:srgbClr val="009900"/>
                </a:solidFill>
              </a:rPr>
              <a:t>:</a:t>
            </a:r>
            <a:endParaRPr lang="en-CA">
              <a:solidFill>
                <a:srgbClr val="0099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96365" y="4551363"/>
            <a:ext cx="4703763" cy="2078037"/>
            <a:chOff x="1378527" y="4544290"/>
            <a:chExt cx="4703618" cy="2078183"/>
          </a:xfrm>
        </p:grpSpPr>
        <p:sp>
          <p:nvSpPr>
            <p:cNvPr id="33817" name="Rectangle 19"/>
            <p:cNvSpPr>
              <a:spLocks noChangeArrowheads="1"/>
            </p:cNvSpPr>
            <p:nvPr/>
          </p:nvSpPr>
          <p:spPr bwMode="auto">
            <a:xfrm>
              <a:off x="1378527" y="4544290"/>
              <a:ext cx="4703618" cy="1551709"/>
            </a:xfrm>
            <a:prstGeom prst="rect">
              <a:avLst/>
            </a:prstGeom>
            <a:solidFill>
              <a:srgbClr val="009900">
                <a:alpha val="5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Rectangle 19"/>
            <p:cNvSpPr>
              <a:spLocks noChangeArrowheads="1"/>
            </p:cNvSpPr>
            <p:nvPr/>
          </p:nvSpPr>
          <p:spPr bwMode="auto">
            <a:xfrm>
              <a:off x="1378527" y="6095999"/>
              <a:ext cx="3304309" cy="526474"/>
            </a:xfrm>
            <a:prstGeom prst="rect">
              <a:avLst/>
            </a:prstGeom>
            <a:solidFill>
              <a:srgbClr val="009900">
                <a:alpha val="5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381000" y="606425"/>
            <a:ext cx="8534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US" u="sng">
                <a:solidFill>
                  <a:srgbClr val="0000FF"/>
                </a:solidFill>
              </a:rPr>
              <a:t>Chemical Family</a:t>
            </a:r>
            <a:r>
              <a:rPr lang="en-US">
                <a:solidFill>
                  <a:srgbClr val="0000FF"/>
                </a:solidFill>
              </a:rPr>
              <a:t>:</a:t>
            </a:r>
            <a:r>
              <a:rPr lang="en-US"/>
              <a:t>  Is a group (column) that contains elements with similar properties.</a:t>
            </a:r>
            <a:endParaRPr lang="en-CA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4" grpId="1"/>
      <p:bldP spid="25605" grpId="0"/>
      <p:bldP spid="25605" grpId="1"/>
      <p:bldP spid="25606" grpId="0"/>
      <p:bldP spid="25606" grpId="1"/>
      <p:bldP spid="25607" grpId="0"/>
      <p:bldP spid="25607" grpId="1"/>
      <p:bldP spid="25608" grpId="0"/>
      <p:bldP spid="25608" grpId="1"/>
      <p:bldP spid="25609" grpId="0"/>
      <p:bldP spid="25609" grpId="1"/>
      <p:bldP spid="25610" grpId="0"/>
      <p:bldP spid="25610" grpId="1"/>
      <p:bldP spid="25611" grpId="0"/>
      <p:bldP spid="25611" grpId="1"/>
      <p:bldP spid="25612" grpId="0" animBg="1"/>
      <p:bldP spid="25612" grpId="1" animBg="1"/>
      <p:bldP spid="25613" grpId="0" animBg="1"/>
      <p:bldP spid="25613" grpId="1" animBg="1"/>
      <p:bldP spid="25614" grpId="0" animBg="1"/>
      <p:bldP spid="25614" grpId="1" animBg="1"/>
      <p:bldP spid="25615" grpId="0" animBg="1"/>
      <p:bldP spid="25615" grpId="1" animBg="1"/>
      <p:bldP spid="25616" grpId="0" animBg="1"/>
      <p:bldP spid="25616" grpId="1" animBg="1"/>
      <p:bldP spid="25617" grpId="0" animBg="1"/>
      <p:bldP spid="25617" grpId="1" animBg="1"/>
      <p:bldP spid="25618" grpId="0" animBg="1"/>
      <p:bldP spid="25618" grpId="1" animBg="1"/>
      <p:bldP spid="25619" grpId="0" animBg="1"/>
      <p:bldP spid="25619" grpId="1" animBg="1"/>
      <p:bldP spid="25621" grpId="0"/>
      <p:bldP spid="25621" grpId="1"/>
      <p:bldP spid="25623" grpId="0"/>
      <p:bldP spid="25623" grpId="1"/>
      <p:bldP spid="31" grpId="0"/>
      <p:bldP spid="3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09863"/>
            <a:ext cx="8686800" cy="39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76363" y="5572125"/>
            <a:ext cx="460375" cy="5095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82713" y="6092825"/>
            <a:ext cx="465137" cy="515938"/>
          </a:xfrm>
          <a:prstGeom prst="rect">
            <a:avLst/>
          </a:prstGeom>
          <a:solidFill>
            <a:srgbClr val="00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4" t="14766" b="10497"/>
          <a:stretch>
            <a:fillRect/>
          </a:stretch>
        </p:blipFill>
        <p:spPr bwMode="auto">
          <a:xfrm>
            <a:off x="2854325" y="712788"/>
            <a:ext cx="3165475" cy="259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130550" y="1085850"/>
            <a:ext cx="854075" cy="1014413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32455" y="2100263"/>
            <a:ext cx="863600" cy="1023937"/>
          </a:xfrm>
          <a:prstGeom prst="rect">
            <a:avLst/>
          </a:prstGeom>
          <a:solidFill>
            <a:srgbClr val="00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82713" y="3105150"/>
            <a:ext cx="1738312" cy="246697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847850" y="3105150"/>
            <a:ext cx="2136775" cy="246697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5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67200" y="32537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SzPct val="130000"/>
            </a:pPr>
            <a:r>
              <a:rPr lang="en-US" dirty="0"/>
              <a:t>They will spontaneously </a:t>
            </a:r>
            <a:r>
              <a:rPr lang="en-US" b="0" dirty="0"/>
              <a:t>________</a:t>
            </a:r>
            <a:r>
              <a:rPr lang="en-US" dirty="0"/>
              <a:t> 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the air</a:t>
            </a:r>
            <a:r>
              <a:rPr lang="en-US" dirty="0"/>
              <a:t>. </a:t>
            </a:r>
            <a:endParaRPr lang="en-CA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914400"/>
            <a:ext cx="3165475" cy="2595562"/>
            <a:chOff x="2854325" y="713025"/>
            <a:chExt cx="3165475" cy="2595562"/>
          </a:xfrm>
        </p:grpSpPr>
        <p:pic>
          <p:nvPicPr>
            <p:cNvPr id="35853" name="Picture 4"/>
            <p:cNvPicPr>
              <a:picLocks noChangeAspect="1" noChangeArrowheads="1"/>
            </p:cNvPicPr>
            <p:nvPr/>
          </p:nvPicPr>
          <p:blipFill>
            <a:blip r:embed="rId3">
              <a:lum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254" t="14766" b="10497"/>
            <a:stretch>
              <a:fillRect/>
            </a:stretch>
          </p:blipFill>
          <p:spPr bwMode="auto">
            <a:xfrm>
              <a:off x="2854325" y="713025"/>
              <a:ext cx="3165475" cy="2595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130550" y="1086087"/>
              <a:ext cx="854075" cy="1012825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1025" y="2098912"/>
              <a:ext cx="863600" cy="1025525"/>
            </a:xfrm>
            <a:prstGeom prst="rect">
              <a:avLst/>
            </a:prstGeom>
            <a:solidFill>
              <a:srgbClr val="0099CC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51275" y="685800"/>
            <a:ext cx="508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7030A0"/>
                </a:solidFill>
              </a:rPr>
              <a:t>Lanthanides: Elements 57-71</a:t>
            </a:r>
            <a:endParaRPr lang="en-CA" sz="3200">
              <a:solidFill>
                <a:srgbClr val="7030A0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79888"/>
            <a:ext cx="7620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66888" y="6194425"/>
            <a:ext cx="6583362" cy="514350"/>
          </a:xfrm>
          <a:prstGeom prst="rect">
            <a:avLst/>
          </a:prstGeom>
          <a:solidFill>
            <a:srgbClr val="00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5300" y="5681663"/>
            <a:ext cx="6584950" cy="49053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851275" y="1176338"/>
            <a:ext cx="5372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They are all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0" dirty="0" smtClean="0"/>
              <a:t>______ </a:t>
            </a:r>
            <a:r>
              <a:rPr lang="en-US" dirty="0" smtClean="0"/>
              <a:t>that </a:t>
            </a:r>
            <a:r>
              <a:rPr lang="en-US" dirty="0"/>
              <a:t>have been      </a:t>
            </a:r>
          </a:p>
          <a:p>
            <a:pPr eaLnBrk="1" hangingPunct="1">
              <a:buSzPct val="130000"/>
            </a:pPr>
            <a:r>
              <a:rPr lang="en-US" dirty="0"/>
              <a:t>      misleadingly </a:t>
            </a:r>
            <a:r>
              <a:rPr lang="en-US" dirty="0" smtClean="0"/>
              <a:t>labeled</a:t>
            </a:r>
          </a:p>
          <a:p>
            <a:pPr eaLnBrk="1" hangingPunct="1">
              <a:buSzPct val="130000"/>
            </a:pPr>
            <a:r>
              <a:rPr lang="en-US" dirty="0"/>
              <a:t> </a:t>
            </a:r>
            <a:r>
              <a:rPr lang="en-US" dirty="0" smtClean="0"/>
              <a:t>     “ </a:t>
            </a:r>
            <a:r>
              <a:rPr lang="en-US" b="0" dirty="0" smtClean="0"/>
              <a:t>_______________</a:t>
            </a:r>
            <a:r>
              <a:rPr lang="en-US" dirty="0" smtClean="0"/>
              <a:t>” </a:t>
            </a:r>
            <a:r>
              <a:rPr lang="en-US" dirty="0"/>
              <a:t>in the past.</a:t>
            </a:r>
            <a:endParaRPr lang="en-CA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851275" y="2405063"/>
            <a:ext cx="47958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009900"/>
                </a:solidFill>
              </a:rPr>
              <a:t>Actinides: Elements 89-103</a:t>
            </a:r>
            <a:endParaRPr lang="en-CA" sz="3200">
              <a:solidFill>
                <a:srgbClr val="0099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5975" y="4267200"/>
            <a:ext cx="460375" cy="50958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1213" y="4776788"/>
            <a:ext cx="465137" cy="515937"/>
          </a:xfrm>
          <a:prstGeom prst="rect">
            <a:avLst/>
          </a:prstGeom>
          <a:solidFill>
            <a:srgbClr val="00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851275" y="2895600"/>
            <a:ext cx="5445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They are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0" dirty="0" smtClean="0"/>
              <a:t>______</a:t>
            </a:r>
            <a:r>
              <a:rPr lang="en-US" dirty="0" smtClean="0"/>
              <a:t> that are </a:t>
            </a:r>
            <a:r>
              <a:rPr lang="en-US" b="0" dirty="0" smtClean="0"/>
              <a:t>__________</a:t>
            </a:r>
            <a:r>
              <a:rPr lang="en-US" dirty="0" smtClean="0"/>
              <a:t>.  </a:t>
            </a:r>
            <a:endParaRPr lang="en-US" dirty="0"/>
          </a:p>
          <a:p>
            <a:pPr eaLnBrk="1" hangingPunct="1">
              <a:buSzPct val="130000"/>
            </a:pPr>
            <a:r>
              <a:rPr lang="en-US" dirty="0"/>
              <a:t>      </a:t>
            </a:r>
            <a:endParaRPr lang="en-CA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2400" y="-114300"/>
            <a:ext cx="8877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CHEMICAL FAMILIES ON THE PERIODIC 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5395" y="1173480"/>
            <a:ext cx="1043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metals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450080" y="189357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r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are earth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metals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410200" y="2884170"/>
            <a:ext cx="1043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metals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482840" y="2884170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radioactive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7402830" y="3249275"/>
            <a:ext cx="1284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combust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2" grpId="0"/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057400"/>
            <a:ext cx="6179897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115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2562523"/>
            <a:ext cx="8458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dirty="0">
                <a:solidFill>
                  <a:srgbClr val="0000FF"/>
                </a:solidFill>
              </a:rPr>
              <a:t>Created by Anh-Thi Tang – Tangstar Science</a:t>
            </a:r>
          </a:p>
          <a:p>
            <a:pPr algn="ctr">
              <a:spcAft>
                <a:spcPts val="1200"/>
              </a:spcAft>
            </a:pPr>
            <a:r>
              <a:rPr lang="en-CA" dirty="0"/>
              <a:t>Copyright © April 2013 Anh-Thi Tang (a.k.a. Tangstar Science)</a:t>
            </a:r>
          </a:p>
          <a:p>
            <a:pPr algn="ctr">
              <a:spcAft>
                <a:spcPts val="1200"/>
              </a:spcAft>
            </a:pPr>
            <a:r>
              <a:rPr lang="en-CA" b="0" dirty="0"/>
              <a:t>All rights reserved by author</a:t>
            </a:r>
            <a:r>
              <a:rPr lang="en-CA" b="0" dirty="0" smtClean="0"/>
              <a:t>.</a:t>
            </a:r>
            <a:endParaRPr lang="en-CA" b="0" dirty="0"/>
          </a:p>
          <a:p>
            <a:pPr algn="ctr">
              <a:spcAft>
                <a:spcPts val="1200"/>
              </a:spcAft>
            </a:pPr>
            <a:r>
              <a:rPr lang="en-CA" b="0" dirty="0"/>
              <a:t>This document is for </a:t>
            </a:r>
            <a:r>
              <a:rPr lang="en-CA" b="0" dirty="0" smtClean="0"/>
              <a:t>personal </a:t>
            </a:r>
            <a:r>
              <a:rPr lang="en-CA" b="0" dirty="0"/>
              <a:t>classroom use only</a:t>
            </a:r>
            <a:r>
              <a:rPr lang="en-CA" b="0" dirty="0" smtClean="0"/>
              <a:t>.</a:t>
            </a:r>
            <a:endParaRPr lang="en-CA" b="0" dirty="0"/>
          </a:p>
          <a:p>
            <a:pPr algn="ctr">
              <a:spcAft>
                <a:spcPts val="1200"/>
              </a:spcAft>
            </a:pPr>
            <a:r>
              <a:rPr lang="en-CA" b="0" dirty="0"/>
              <a:t>This entire document, or any parts within, may not be electronically distributed or posted to </a:t>
            </a:r>
            <a:r>
              <a:rPr lang="en-CA" b="0"/>
              <a:t>any </a:t>
            </a:r>
            <a:r>
              <a:rPr lang="en-CA" b="0" smtClean="0"/>
              <a:t>website.</a:t>
            </a:r>
            <a:endParaRPr lang="en-CA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7521"/>
            <a:ext cx="1447800" cy="129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73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6967538" y="4456113"/>
            <a:ext cx="1947862" cy="2087562"/>
          </a:xfrm>
          <a:prstGeom prst="roundRect">
            <a:avLst>
              <a:gd name="adj" fmla="val 8453"/>
            </a:avLst>
          </a:prstGeom>
          <a:solidFill>
            <a:srgbClr val="ACA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1444" y="1905000"/>
            <a:ext cx="1876261" cy="2073275"/>
            <a:chOff x="730250" y="1905000"/>
            <a:chExt cx="1876261" cy="2073275"/>
          </a:xfrm>
        </p:grpSpPr>
        <p:pic>
          <p:nvPicPr>
            <p:cNvPr id="5151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4" t="2164" r="2821" b="1498"/>
            <a:stretch/>
          </p:blipFill>
          <p:spPr bwMode="auto">
            <a:xfrm>
              <a:off x="730250" y="1922463"/>
              <a:ext cx="1876261" cy="2055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TextBox 1"/>
            <p:cNvSpPr txBox="1">
              <a:spLocks noChangeArrowheads="1"/>
            </p:cNvSpPr>
            <p:nvPr/>
          </p:nvSpPr>
          <p:spPr bwMode="auto">
            <a:xfrm>
              <a:off x="2148050" y="1905000"/>
              <a:ext cx="442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dirty="0"/>
                <a:t>2</a:t>
              </a:r>
              <a:r>
                <a:rPr lang="en-CA" baseline="30000" dirty="0"/>
                <a:t>+</a:t>
              </a:r>
            </a:p>
          </p:txBody>
        </p:sp>
      </p:grp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639763"/>
            <a:ext cx="8686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Each element on the periodic table is represented within an </a:t>
            </a:r>
            <a:r>
              <a:rPr lang="en-US" b="0" dirty="0"/>
              <a:t>___________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which contains the following basic information.</a:t>
            </a:r>
            <a:endParaRPr lang="en-CA" dirty="0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504394" y="1447800"/>
            <a:ext cx="212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atomic number</a:t>
            </a:r>
            <a:endParaRPr lang="en-CA" dirty="0">
              <a:solidFill>
                <a:srgbClr val="CC0000"/>
              </a:solidFill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656794" y="36576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9933FF"/>
                </a:solidFill>
              </a:rPr>
              <a:t>atomic mass</a:t>
            </a:r>
            <a:endParaRPr lang="en-CA" dirty="0">
              <a:solidFill>
                <a:srgbClr val="9933FF"/>
              </a:solidFill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656794" y="2387600"/>
            <a:ext cx="222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element symbol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656794" y="2974975"/>
            <a:ext cx="202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9900"/>
                </a:solidFill>
              </a:rPr>
              <a:t>element name</a:t>
            </a:r>
            <a:endParaRPr lang="en-CA" dirty="0">
              <a:solidFill>
                <a:srgbClr val="009900"/>
              </a:solidFill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1589994" y="1752600"/>
            <a:ext cx="914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1894794" y="2667000"/>
            <a:ext cx="762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2101169" y="3251200"/>
            <a:ext cx="555625" cy="63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 flipV="1">
            <a:off x="1818594" y="3733800"/>
            <a:ext cx="838200" cy="15240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628764" y="1447800"/>
            <a:ext cx="44390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i="1" dirty="0" smtClean="0"/>
              <a:t>(A whole </a:t>
            </a:r>
            <a:r>
              <a:rPr lang="en-US" sz="2200" i="1" dirty="0"/>
              <a:t>number </a:t>
            </a:r>
            <a:r>
              <a:rPr lang="en-US" sz="2200" i="1" dirty="0" smtClean="0"/>
              <a:t>with no decimals.)</a:t>
            </a:r>
            <a:endParaRPr lang="en-CA" sz="2200" i="1" dirty="0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399868" y="3505200"/>
            <a:ext cx="42107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i="1" dirty="0" smtClean="0"/>
              <a:t>(It is larger </a:t>
            </a:r>
            <a:r>
              <a:rPr lang="en-US" sz="2200" i="1" dirty="0"/>
              <a:t>than atomic number </a:t>
            </a:r>
            <a:r>
              <a:rPr lang="en-US" sz="2200" i="1" dirty="0" smtClean="0"/>
              <a:t>and </a:t>
            </a:r>
            <a:r>
              <a:rPr lang="en-US" sz="2200" i="1" dirty="0"/>
              <a:t>always has </a:t>
            </a:r>
            <a:r>
              <a:rPr lang="en-US" sz="2200" i="1" dirty="0" smtClean="0"/>
              <a:t>decimals.)</a:t>
            </a:r>
            <a:endParaRPr lang="en-CA" sz="2200" i="1" dirty="0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841322" y="2387600"/>
            <a:ext cx="42264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i="1" dirty="0" smtClean="0"/>
              <a:t>(</a:t>
            </a:r>
            <a:r>
              <a:rPr lang="en-US" sz="2200" i="1" dirty="0"/>
              <a:t>O</a:t>
            </a:r>
            <a:r>
              <a:rPr lang="en-US" sz="2200" i="1" dirty="0" smtClean="0"/>
              <a:t>nly the </a:t>
            </a:r>
            <a:r>
              <a:rPr lang="en-US" sz="2200" i="1" dirty="0"/>
              <a:t>first letter is </a:t>
            </a:r>
            <a:r>
              <a:rPr lang="en-US" sz="2200" i="1" dirty="0" smtClean="0"/>
              <a:t>capitalized.)</a:t>
            </a:r>
            <a:endParaRPr lang="en-CA" sz="2200" i="1" dirty="0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76200" y="4456113"/>
            <a:ext cx="25146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i="1" dirty="0" smtClean="0">
                <a:solidFill>
                  <a:srgbClr val="2F2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 Draw the box 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2F2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for the element 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2F2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that has an </a:t>
            </a:r>
          </a:p>
          <a:p>
            <a:pPr eaLnBrk="1" hangingPunct="1">
              <a:defRPr/>
            </a:pPr>
            <a:r>
              <a:rPr lang="en-US" dirty="0" smtClean="0"/>
              <a:t>    </a:t>
            </a:r>
            <a:r>
              <a:rPr lang="en-US" i="1" dirty="0" smtClean="0">
                <a:solidFill>
                  <a:srgbClr val="2F2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atomic mass of 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2F2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107.87.</a:t>
            </a:r>
            <a:endParaRPr lang="en-CA" i="1" dirty="0" smtClean="0">
              <a:solidFill>
                <a:srgbClr val="2F2F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498975" y="4456113"/>
            <a:ext cx="25908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i="1" dirty="0" smtClean="0">
                <a:solidFill>
                  <a:srgbClr val="2F2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b)  Draw the box 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2F2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for the element that has the element symbol Pt.</a:t>
            </a:r>
            <a:endParaRPr lang="en-CA" i="1" dirty="0" smtClean="0">
              <a:solidFill>
                <a:srgbClr val="2F2F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8219" y="1905000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CC7900"/>
                </a:solidFill>
              </a:rPr>
              <a:t>oxidation number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2228169" y="2173288"/>
            <a:ext cx="428625" cy="0"/>
          </a:xfrm>
          <a:prstGeom prst="line">
            <a:avLst/>
          </a:prstGeom>
          <a:noFill/>
          <a:ln w="38100">
            <a:solidFill>
              <a:srgbClr val="CC7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95833" y="1905000"/>
            <a:ext cx="26765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200" i="1" dirty="0" smtClean="0"/>
              <a:t>(It has a </a:t>
            </a:r>
            <a:r>
              <a:rPr lang="en-CA" sz="2200" i="1" dirty="0"/>
              <a:t>+ or – </a:t>
            </a:r>
            <a:r>
              <a:rPr lang="en-CA" sz="2200" i="1" dirty="0" smtClean="0"/>
              <a:t>sign.) </a:t>
            </a:r>
            <a:endParaRPr lang="en-CA" sz="2200" i="1" dirty="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90500" y="-1143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INTRODUCING THE PERIODIC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913" y="987425"/>
            <a:ext cx="18494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element box 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178675" y="4668838"/>
            <a:ext cx="1524000" cy="1662112"/>
            <a:chOff x="7108825" y="4493896"/>
            <a:chExt cx="1524000" cy="1660842"/>
          </a:xfrm>
        </p:grpSpPr>
        <p:pic>
          <p:nvPicPr>
            <p:cNvPr id="5148" name="Picture 24"/>
            <p:cNvPicPr>
              <a:picLocks noChangeAspect="1" noChangeArrowheads="1"/>
            </p:cNvPicPr>
            <p:nvPr/>
          </p:nvPicPr>
          <p:blipFill>
            <a:blip r:embed="rId4"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12" t="2620" r="3384" b="2620"/>
            <a:stretch>
              <a:fillRect/>
            </a:stretch>
          </p:blipFill>
          <p:spPr bwMode="auto">
            <a:xfrm>
              <a:off x="7108825" y="4495800"/>
              <a:ext cx="1524000" cy="165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9" name="TextBox 28"/>
            <p:cNvSpPr txBox="1">
              <a:spLocks noChangeArrowheads="1"/>
            </p:cNvSpPr>
            <p:nvPr/>
          </p:nvSpPr>
          <p:spPr bwMode="auto">
            <a:xfrm>
              <a:off x="8157210" y="4730126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dirty="0"/>
                <a:t>2</a:t>
              </a:r>
              <a:r>
                <a:rPr lang="en-CA" sz="2800" baseline="30000" dirty="0"/>
                <a:t>+</a:t>
              </a:r>
              <a:endParaRPr lang="en-CA" baseline="30000" dirty="0"/>
            </a:p>
          </p:txBody>
        </p:sp>
        <p:sp>
          <p:nvSpPr>
            <p:cNvPr id="5150" name="TextBox 29"/>
            <p:cNvSpPr txBox="1">
              <a:spLocks noChangeArrowheads="1"/>
            </p:cNvSpPr>
            <p:nvPr/>
          </p:nvSpPr>
          <p:spPr bwMode="auto">
            <a:xfrm>
              <a:off x="8157210" y="4493896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dirty="0"/>
                <a:t>4</a:t>
              </a:r>
              <a:r>
                <a:rPr lang="en-CA" sz="2800" baseline="30000" dirty="0"/>
                <a:t>+</a:t>
              </a:r>
              <a:endParaRPr lang="en-CA" baseline="30000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438400" y="4456113"/>
            <a:ext cx="1947863" cy="2087562"/>
          </a:xfrm>
          <a:prstGeom prst="roundRect">
            <a:avLst>
              <a:gd name="adj" fmla="val 8453"/>
            </a:avLst>
          </a:prstGeom>
          <a:solidFill>
            <a:srgbClr val="ACA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651125" y="4670425"/>
            <a:ext cx="1524000" cy="1658938"/>
            <a:chOff x="2847975" y="4495800"/>
            <a:chExt cx="1524000" cy="1658938"/>
          </a:xfrm>
        </p:grpSpPr>
        <p:pic>
          <p:nvPicPr>
            <p:cNvPr id="5146" name="Picture 23"/>
            <p:cNvPicPr>
              <a:picLocks noChangeAspect="1" noChangeArrowheads="1"/>
            </p:cNvPicPr>
            <p:nvPr/>
          </p:nvPicPr>
          <p:blipFill>
            <a:blip r:embed="rId5"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20" t="2620" r="2917" b="2620"/>
            <a:stretch>
              <a:fillRect/>
            </a:stretch>
          </p:blipFill>
          <p:spPr bwMode="auto">
            <a:xfrm>
              <a:off x="2847975" y="4495800"/>
              <a:ext cx="1524000" cy="165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7" name="TextBox 7"/>
            <p:cNvSpPr txBox="1">
              <a:spLocks noChangeArrowheads="1"/>
            </p:cNvSpPr>
            <p:nvPr/>
          </p:nvSpPr>
          <p:spPr bwMode="auto">
            <a:xfrm>
              <a:off x="3871122" y="4499293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dirty="0"/>
                <a:t>1</a:t>
              </a:r>
              <a:r>
                <a:rPr lang="en-CA" sz="2800" baseline="30000" dirty="0"/>
                <a:t>+</a:t>
              </a:r>
              <a:endParaRPr lang="en-CA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4" grpId="3" animBg="1"/>
      <p:bldP spid="44034" grpId="0"/>
      <p:bldP spid="44034" grpId="1"/>
      <p:bldP spid="44041" grpId="0"/>
      <p:bldP spid="44041" grpId="1"/>
      <p:bldP spid="44042" grpId="0"/>
      <p:bldP spid="44042" grpId="1"/>
      <p:bldP spid="44043" grpId="0"/>
      <p:bldP spid="44043" grpId="1"/>
      <p:bldP spid="44044" grpId="0"/>
      <p:bldP spid="44044" grpId="1"/>
      <p:bldP spid="44045" grpId="0" animBg="1"/>
      <p:bldP spid="44045" grpId="1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/>
      <p:bldP spid="44049" grpId="1"/>
      <p:bldP spid="44050" grpId="0"/>
      <p:bldP spid="44050" grpId="1"/>
      <p:bldP spid="44051" grpId="0"/>
      <p:bldP spid="44051" grpId="1"/>
      <p:bldP spid="44053" grpId="0"/>
      <p:bldP spid="44053" grpId="1"/>
      <p:bldP spid="44054" grpId="0"/>
      <p:bldP spid="44054" grpId="1"/>
      <p:bldP spid="3" grpId="0"/>
      <p:bldP spid="3" grpId="1"/>
      <p:bldP spid="22" grpId="0" animBg="1"/>
      <p:bldP spid="22" grpId="1" animBg="1"/>
      <p:bldP spid="4" grpId="0"/>
      <p:bldP spid="4" grpId="1"/>
      <p:bldP spid="26" grpId="0"/>
      <p:bldP spid="7" grpId="0"/>
      <p:bldP spid="7" grpId="1"/>
      <p:bldP spid="11" grpId="0" animBg="1"/>
      <p:bldP spid="11" grpId="1" animBg="1"/>
      <p:bldP spid="11" grpId="2" animBg="1"/>
      <p:bldP spid="11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 periodic table is arranged in columns and rows.</a:t>
            </a:r>
            <a:endParaRPr lang="en-CA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90500" y="-114300"/>
            <a:ext cx="895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ORGANIZATION OF THE PERIODIC TABLE</a:t>
            </a:r>
          </a:p>
        </p:txBody>
      </p:sp>
      <p:pic>
        <p:nvPicPr>
          <p:cNvPr id="45073" name="Picture 5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6172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9"/>
          <p:cNvSpPr txBox="1">
            <a:spLocks noChangeArrowheads="1"/>
          </p:cNvSpPr>
          <p:nvPr/>
        </p:nvSpPr>
        <p:spPr bwMode="auto">
          <a:xfrm>
            <a:off x="2859088" y="3243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1800" b="0" dirty="0">
              <a:latin typeface="Arial" charset="0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54025" y="3194050"/>
            <a:ext cx="333375" cy="2305050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785813" y="3527425"/>
            <a:ext cx="307975" cy="197485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1096963" y="4197350"/>
            <a:ext cx="320675" cy="1311275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1428750" y="4191000"/>
            <a:ext cx="317500" cy="1317625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1757363" y="4194175"/>
            <a:ext cx="315912" cy="1314450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2082800" y="4198938"/>
            <a:ext cx="315913" cy="130175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2405063" y="4194175"/>
            <a:ext cx="325437" cy="1309688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4367213" y="3519488"/>
            <a:ext cx="330200" cy="1987550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689475" y="3524250"/>
            <a:ext cx="323850" cy="1978025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11738" y="3529013"/>
            <a:ext cx="325437" cy="1970087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340350" y="3529013"/>
            <a:ext cx="328613" cy="1973262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5675313" y="3524250"/>
            <a:ext cx="317500" cy="1978025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5999163" y="3194050"/>
            <a:ext cx="322262" cy="2308225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6553200" y="3048000"/>
            <a:ext cx="259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How many </a:t>
            </a: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groups</a:t>
            </a:r>
            <a:r>
              <a:rPr lang="en-US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are there on the periodic table?</a:t>
            </a:r>
            <a:endParaRPr lang="en-CA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609600" y="1219200"/>
            <a:ext cx="7246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  <a:defRPr/>
            </a:pPr>
            <a:r>
              <a:rPr lang="en-US" dirty="0" smtClean="0"/>
              <a:t>Each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column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the periodic table is called a </a:t>
            </a:r>
            <a:r>
              <a:rPr lang="en-US" b="0" dirty="0" smtClean="0"/>
              <a:t>______</a:t>
            </a:r>
            <a:r>
              <a:rPr lang="en-US" dirty="0" smtClean="0"/>
              <a:t>.</a:t>
            </a:r>
            <a:endParaRPr lang="en-CA" dirty="0" smtClean="0"/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609600" y="1620838"/>
            <a:ext cx="60213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</a:pPr>
            <a:r>
              <a:rPr lang="en-US" dirty="0"/>
              <a:t>There are </a:t>
            </a:r>
            <a:r>
              <a:rPr lang="en-US" b="0" dirty="0"/>
              <a:t>___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groups on the periodic table.</a:t>
            </a:r>
            <a:endParaRPr lang="en-CA" dirty="0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2733675" y="4195763"/>
            <a:ext cx="319088" cy="1311275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3065463" y="4189413"/>
            <a:ext cx="315912" cy="1317625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3389313" y="4192588"/>
            <a:ext cx="317500" cy="131445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3719513" y="4197350"/>
            <a:ext cx="314325" cy="1301750"/>
          </a:xfrm>
          <a:prstGeom prst="rect">
            <a:avLst/>
          </a:prstGeom>
          <a:solidFill>
            <a:srgbClr val="2F2F8D">
              <a:alpha val="30196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4040188" y="4192588"/>
            <a:ext cx="327025" cy="1309687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59563" y="1219200"/>
            <a:ext cx="9318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group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60600" y="1620838"/>
            <a:ext cx="495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18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5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5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2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7171" grpId="0"/>
      <p:bldP spid="6149" grpId="0"/>
      <p:bldP spid="45076" grpId="0" animBg="1"/>
      <p:bldP spid="45076" grpId="1" animBg="1"/>
      <p:bldP spid="45076" grpId="2" animBg="1"/>
      <p:bldP spid="45076" grpId="3" animBg="1"/>
      <p:bldP spid="45077" grpId="0" animBg="1"/>
      <p:bldP spid="45077" grpId="1" animBg="1"/>
      <p:bldP spid="45078" grpId="0" animBg="1"/>
      <p:bldP spid="45078" grpId="1" animBg="1"/>
      <p:bldP spid="45079" grpId="0" animBg="1"/>
      <p:bldP spid="45079" grpId="1" animBg="1"/>
      <p:bldP spid="45080" grpId="0" animBg="1"/>
      <p:bldP spid="45080" grpId="1" animBg="1"/>
      <p:bldP spid="45081" grpId="0" animBg="1"/>
      <p:bldP spid="45081" grpId="1" animBg="1"/>
      <p:bldP spid="45082" grpId="0" animBg="1"/>
      <p:bldP spid="45082" grpId="1" animBg="1"/>
      <p:bldP spid="45087" grpId="0" animBg="1"/>
      <p:bldP spid="45087" grpId="1" animBg="1"/>
      <p:bldP spid="45088" grpId="0" animBg="1"/>
      <p:bldP spid="45088" grpId="1" animBg="1"/>
      <p:bldP spid="45089" grpId="0" animBg="1"/>
      <p:bldP spid="45089" grpId="1" animBg="1"/>
      <p:bldP spid="45090" grpId="0" animBg="1"/>
      <p:bldP spid="45090" grpId="1" animBg="1"/>
      <p:bldP spid="45091" grpId="0" animBg="1"/>
      <p:bldP spid="45091" grpId="1" animBg="1"/>
      <p:bldP spid="45092" grpId="0" animBg="1"/>
      <p:bldP spid="45092" grpId="1" animBg="1"/>
      <p:bldP spid="45097" grpId="0"/>
      <p:bldP spid="45097" grpId="1"/>
      <p:bldP spid="29" grpId="0"/>
      <p:bldP spid="30" grpId="0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The periodic table is arranged in columns and rows.</a:t>
            </a:r>
            <a:endParaRPr lang="en-CA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90500" y="-114300"/>
            <a:ext cx="895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ORGANIZATION OF THE PERIODIC TABLE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6172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6553200" y="3048000"/>
            <a:ext cx="259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How many </a:t>
            </a: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periods</a:t>
            </a:r>
            <a:r>
              <a:rPr lang="en-US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are there on the periodic table?</a:t>
            </a:r>
            <a:endParaRPr lang="en-CA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609600" y="1219200"/>
            <a:ext cx="7246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  <a:defRPr/>
            </a:pPr>
            <a:r>
              <a:rPr lang="en-US" dirty="0" smtClean="0"/>
              <a:t>Each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column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the periodic table is called a </a:t>
            </a:r>
            <a:r>
              <a:rPr lang="en-US" b="0" dirty="0" smtClean="0"/>
              <a:t>______</a:t>
            </a:r>
            <a:r>
              <a:rPr lang="en-US" dirty="0" smtClean="0"/>
              <a:t>.</a:t>
            </a:r>
            <a:endParaRPr lang="en-CA" dirty="0" smtClean="0"/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609600" y="1620838"/>
            <a:ext cx="60213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</a:pPr>
            <a:r>
              <a:rPr lang="en-US" dirty="0"/>
              <a:t>There are </a:t>
            </a:r>
            <a:r>
              <a:rPr lang="en-US" b="0" dirty="0"/>
              <a:t>___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groups on the periodic table.</a:t>
            </a:r>
            <a:endParaRPr lang="en-CA" dirty="0"/>
          </a:p>
        </p:txBody>
      </p:sp>
      <p:sp>
        <p:nvSpPr>
          <p:cNvPr id="34" name="Rectangle 33"/>
          <p:cNvSpPr/>
          <p:nvPr/>
        </p:nvSpPr>
        <p:spPr>
          <a:xfrm>
            <a:off x="6659563" y="1219200"/>
            <a:ext cx="9318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group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60600" y="1620838"/>
            <a:ext cx="495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18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609600" y="2024063"/>
            <a:ext cx="7292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  <a:defRPr/>
            </a:pPr>
            <a:r>
              <a:rPr lang="en-US" dirty="0" smtClean="0"/>
              <a:t>Each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row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the periodic table is called a </a:t>
            </a:r>
            <a:r>
              <a:rPr lang="en-US" b="0" dirty="0" smtClean="0"/>
              <a:t>________</a:t>
            </a:r>
            <a:r>
              <a:rPr lang="en-US" dirty="0" smtClean="0"/>
              <a:t>.</a:t>
            </a:r>
            <a:endParaRPr lang="en-CA" dirty="0" smtClean="0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609600" y="2425700"/>
            <a:ext cx="618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</a:pPr>
            <a:r>
              <a:rPr lang="en-US" dirty="0"/>
              <a:t> There are </a:t>
            </a:r>
            <a:r>
              <a:rPr lang="en-US" b="0" dirty="0"/>
              <a:t>__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periods on the periodic table.</a:t>
            </a:r>
            <a:endParaRPr lang="en-CA" dirty="0"/>
          </a:p>
        </p:txBody>
      </p:sp>
      <p:sp>
        <p:nvSpPr>
          <p:cNvPr id="38" name="Rectangle 37"/>
          <p:cNvSpPr/>
          <p:nvPr/>
        </p:nvSpPr>
        <p:spPr>
          <a:xfrm>
            <a:off x="6343650" y="2012950"/>
            <a:ext cx="1020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period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6963" y="2416175"/>
            <a:ext cx="3397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7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-5400000">
            <a:off x="3229769" y="438944"/>
            <a:ext cx="319088" cy="5854700"/>
          </a:xfrm>
          <a:prstGeom prst="rect">
            <a:avLst/>
          </a:prstGeom>
          <a:solidFill>
            <a:srgbClr val="2F2F8D">
              <a:alpha val="3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 rot="-5400000">
            <a:off x="3218657" y="765968"/>
            <a:ext cx="336550" cy="5859463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 rot="-5400000">
            <a:off x="3233738" y="1747838"/>
            <a:ext cx="315912" cy="5865812"/>
          </a:xfrm>
          <a:prstGeom prst="rect">
            <a:avLst/>
          </a:prstGeom>
          <a:solidFill>
            <a:srgbClr val="2F2F8D">
              <a:alpha val="3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 rot="-5400000">
            <a:off x="3225800" y="1419225"/>
            <a:ext cx="330200" cy="586740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 rot="-5400000">
            <a:off x="3221832" y="1096169"/>
            <a:ext cx="338137" cy="5851525"/>
          </a:xfrm>
          <a:prstGeom prst="rect">
            <a:avLst/>
          </a:prstGeom>
          <a:solidFill>
            <a:srgbClr val="2F2F8D">
              <a:alpha val="3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 rot="-5400000">
            <a:off x="3229769" y="2078832"/>
            <a:ext cx="323850" cy="5865812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 rot="-5400000">
            <a:off x="3228181" y="2412207"/>
            <a:ext cx="325437" cy="5867400"/>
          </a:xfrm>
          <a:prstGeom prst="rect">
            <a:avLst/>
          </a:prstGeom>
          <a:solidFill>
            <a:srgbClr val="2F2F8D">
              <a:alpha val="3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97" grpId="0"/>
      <p:bldP spid="45097" grpId="1"/>
      <p:bldP spid="29" grpId="0"/>
      <p:bldP spid="30" grpId="0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  <p:bldP spid="4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  <a:defRPr/>
            </a:pPr>
            <a:r>
              <a:rPr lang="en-US" dirty="0" smtClean="0"/>
              <a:t>There is a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zigzag</a:t>
            </a:r>
            <a:r>
              <a:rPr lang="en-US" dirty="0" smtClean="0"/>
              <a:t>  that separates the periodic table into two sides.  </a:t>
            </a:r>
            <a:endParaRPr lang="en-CA" dirty="0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6172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74675" y="1450975"/>
            <a:ext cx="7637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  <a:defRPr/>
            </a:pPr>
            <a:r>
              <a:rPr lang="en-US" dirty="0" smtClean="0"/>
              <a:t> To the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left</a:t>
            </a:r>
            <a:r>
              <a:rPr lang="en-US" dirty="0" smtClean="0"/>
              <a:t> of the staircase you will find all the </a:t>
            </a:r>
            <a:r>
              <a:rPr lang="en-US" b="0" dirty="0" smtClean="0"/>
              <a:t>______</a:t>
            </a:r>
            <a:r>
              <a:rPr lang="en-US" dirty="0" smtClean="0"/>
              <a:t>.</a:t>
            </a:r>
            <a:endParaRPr lang="en-CA" dirty="0" smtClean="0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553200" y="3048000"/>
            <a:ext cx="259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Times New Roman" pitchFamily="18" charset="0"/>
              </a:rPr>
              <a:t>Can you find the </a:t>
            </a:r>
            <a:r>
              <a:rPr lang="en-US" i="1" dirty="0">
                <a:latin typeface="Times New Roman" pitchFamily="18" charset="0"/>
              </a:rPr>
              <a:t>zigzag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</a:rPr>
              <a:t>on the periodic table?</a:t>
            </a:r>
            <a:endParaRPr lang="en-CA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4375150" y="3530600"/>
            <a:ext cx="1314450" cy="1651000"/>
          </a:xfrm>
          <a:custGeom>
            <a:avLst/>
            <a:gdLst>
              <a:gd name="T0" fmla="*/ 0 w 828"/>
              <a:gd name="T1" fmla="*/ 0 h 1040"/>
              <a:gd name="T2" fmla="*/ 0 w 828"/>
              <a:gd name="T3" fmla="*/ 2147483647 h 1040"/>
              <a:gd name="T4" fmla="*/ 2147483647 w 828"/>
              <a:gd name="T5" fmla="*/ 2147483647 h 1040"/>
              <a:gd name="T6" fmla="*/ 2147483647 w 828"/>
              <a:gd name="T7" fmla="*/ 2147483647 h 1040"/>
              <a:gd name="T8" fmla="*/ 2147483647 w 828"/>
              <a:gd name="T9" fmla="*/ 2147483647 h 1040"/>
              <a:gd name="T10" fmla="*/ 2147483647 w 828"/>
              <a:gd name="T11" fmla="*/ 2147483647 h 1040"/>
              <a:gd name="T12" fmla="*/ 2147483647 w 828"/>
              <a:gd name="T13" fmla="*/ 2147483647 h 1040"/>
              <a:gd name="T14" fmla="*/ 2147483647 w 828"/>
              <a:gd name="T15" fmla="*/ 2147483647 h 1040"/>
              <a:gd name="T16" fmla="*/ 2147483647 w 828"/>
              <a:gd name="T17" fmla="*/ 2147483647 h 1040"/>
              <a:gd name="T18" fmla="*/ 2147483647 w 828"/>
              <a:gd name="T19" fmla="*/ 2147483647 h 10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8" h="1040">
                <a:moveTo>
                  <a:pt x="0" y="0"/>
                </a:moveTo>
                <a:lnTo>
                  <a:pt x="0" y="212"/>
                </a:lnTo>
                <a:lnTo>
                  <a:pt x="204" y="212"/>
                </a:lnTo>
                <a:lnTo>
                  <a:pt x="204" y="424"/>
                </a:lnTo>
                <a:lnTo>
                  <a:pt x="412" y="424"/>
                </a:lnTo>
                <a:lnTo>
                  <a:pt x="412" y="628"/>
                </a:lnTo>
                <a:lnTo>
                  <a:pt x="616" y="620"/>
                </a:lnTo>
                <a:lnTo>
                  <a:pt x="620" y="836"/>
                </a:lnTo>
                <a:lnTo>
                  <a:pt x="828" y="832"/>
                </a:lnTo>
                <a:lnTo>
                  <a:pt x="828" y="1040"/>
                </a:lnTo>
              </a:path>
            </a:pathLst>
          </a:custGeom>
          <a:noFill/>
          <a:ln w="127000" cmpd="sng">
            <a:solidFill>
              <a:srgbClr val="CC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74675" y="1828800"/>
            <a:ext cx="8416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Calibri" pitchFamily="34" charset="0"/>
              <a:buChar char="−"/>
              <a:defRPr/>
            </a:pPr>
            <a:r>
              <a:rPr lang="en-US" dirty="0" smtClean="0"/>
              <a:t> To the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right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of the staircase you will find all the </a:t>
            </a:r>
            <a:r>
              <a:rPr lang="en-US" b="0" dirty="0" smtClean="0"/>
              <a:t>__________</a:t>
            </a:r>
            <a:r>
              <a:rPr lang="en-US" sz="900" b="0" dirty="0" smtClean="0"/>
              <a:t> </a:t>
            </a:r>
            <a:r>
              <a:rPr lang="en-US" dirty="0" smtClean="0"/>
              <a:t>,</a:t>
            </a:r>
            <a:endParaRPr lang="en-CA" dirty="0" smtClean="0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574675" y="4724400"/>
            <a:ext cx="42259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209800" y="4191000"/>
            <a:ext cx="1039813" cy="457200"/>
          </a:xfrm>
          <a:prstGeom prst="rect">
            <a:avLst/>
          </a:prstGeom>
          <a:solidFill>
            <a:srgbClr val="C8FF2D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metals</a:t>
            </a:r>
            <a:endParaRPr lang="en-CA" dirty="0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800600" y="3581400"/>
            <a:ext cx="1624013" cy="457200"/>
          </a:xfrm>
          <a:prstGeom prst="rect">
            <a:avLst/>
          </a:prstGeom>
          <a:solidFill>
            <a:srgbClr val="C8FF2D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non-metals</a:t>
            </a:r>
            <a:endParaRPr lang="en-CA" dirty="0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5257800" y="4267200"/>
            <a:ext cx="990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973138" y="2162175"/>
            <a:ext cx="47598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except for the element </a:t>
            </a:r>
            <a:r>
              <a:rPr lang="en-US" b="0" dirty="0" smtClean="0"/>
              <a:t>_________</a:t>
            </a:r>
            <a:r>
              <a:rPr lang="en-US" dirty="0"/>
              <a:t> </a:t>
            </a:r>
            <a:r>
              <a:rPr lang="en-US" dirty="0" smtClean="0"/>
              <a:t>, </a:t>
            </a:r>
            <a:endParaRPr lang="en-CA" dirty="0" smtClean="0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452438" y="3200400"/>
            <a:ext cx="325437" cy="320675"/>
          </a:xfrm>
          <a:prstGeom prst="rect">
            <a:avLst/>
          </a:prstGeom>
          <a:solidFill>
            <a:srgbClr val="FF00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7" name="Rectangle 2"/>
          <p:cNvSpPr>
            <a:spLocks noChangeArrowheads="1"/>
          </p:cNvSpPr>
          <p:nvPr/>
        </p:nvSpPr>
        <p:spPr bwMode="auto">
          <a:xfrm>
            <a:off x="190500" y="-114300"/>
            <a:ext cx="8420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ORGANIZATION OF THE PERIODIC TABLE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6500" y="1041400"/>
            <a:ext cx="1298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staircase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2913" y="1439863"/>
            <a:ext cx="1044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metals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0238" y="1817688"/>
            <a:ext cx="16335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non-metals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1454" y="2146300"/>
            <a:ext cx="1523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hydrogen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 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973138" y="2162175"/>
            <a:ext cx="7622685" cy="814090"/>
            <a:chOff x="973138" y="2162175"/>
            <a:chExt cx="7622685" cy="814090"/>
          </a:xfrm>
        </p:grpSpPr>
        <p:sp>
          <p:nvSpPr>
            <p:cNvPr id="8206" name="Text Box 15"/>
            <p:cNvSpPr txBox="1">
              <a:spLocks noChangeArrowheads="1"/>
            </p:cNvSpPr>
            <p:nvPr/>
          </p:nvSpPr>
          <p:spPr bwMode="auto">
            <a:xfrm>
              <a:off x="973138" y="2514600"/>
              <a:ext cx="30183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f</a:t>
              </a:r>
              <a:r>
                <a:rPr lang="en-US" dirty="0" smtClean="0"/>
                <a:t>ound on the left </a:t>
              </a:r>
              <a:r>
                <a:rPr lang="en-US" dirty="0"/>
                <a:t>side.</a:t>
              </a:r>
              <a:endParaRPr lang="en-CA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86200" y="2162175"/>
              <a:ext cx="47096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 smtClean="0"/>
                <a:t>                        which </a:t>
              </a:r>
              <a:r>
                <a:rPr lang="en-US" dirty="0"/>
                <a:t>is a non-metal </a:t>
              </a:r>
              <a:endParaRPr lang="en-CA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473200" y="1062335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zigzag is also called the </a:t>
            </a:r>
            <a:r>
              <a:rPr lang="en-US" b="0" dirty="0" smtClean="0"/>
              <a:t>________</a:t>
            </a:r>
            <a:r>
              <a:rPr lang="en-US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3" grpId="0"/>
      <p:bldP spid="48133" grpId="1"/>
      <p:bldP spid="8197" grpId="0"/>
      <p:bldP spid="8197" grpId="1"/>
      <p:bldP spid="8198" grpId="0" animBg="1"/>
      <p:bldP spid="8198" grpId="1" animBg="1"/>
      <p:bldP spid="48136" grpId="0"/>
      <p:bldP spid="48136" grpId="1"/>
      <p:bldP spid="8200" grpId="0" animBg="1"/>
      <p:bldP spid="8200" grpId="1" animBg="1"/>
      <p:bldP spid="8201" grpId="0" animBg="1"/>
      <p:bldP spid="8201" grpId="1" animBg="1"/>
      <p:bldP spid="8202" grpId="0" animBg="1"/>
      <p:bldP spid="8202" grpId="1" animBg="1"/>
      <p:bldP spid="8203" grpId="0" animBg="1"/>
      <p:bldP spid="8203" grpId="1" animBg="1"/>
      <p:bldP spid="48141" grpId="0"/>
      <p:bldP spid="48141" grpId="1"/>
      <p:bldP spid="8205" grpId="0" animBg="1"/>
      <p:bldP spid="8205" grpId="1" animBg="1"/>
      <p:bldP spid="16" grpId="0"/>
      <p:bldP spid="16" grpId="1"/>
      <p:bldP spid="2" grpId="0"/>
      <p:bldP spid="2" grpId="1"/>
      <p:bldP spid="3" grpId="0"/>
      <p:bldP spid="3" grpId="1"/>
      <p:bldP spid="4" grpId="0"/>
      <p:bldP spid="4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5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6"/>
          <a:stretch/>
        </p:blipFill>
        <p:spPr bwMode="auto">
          <a:xfrm>
            <a:off x="1676400" y="1676401"/>
            <a:ext cx="5715000" cy="479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679130" y="1700713"/>
            <a:ext cx="4572744" cy="4697571"/>
          </a:xfrm>
          <a:custGeom>
            <a:avLst/>
            <a:gdLst>
              <a:gd name="connsiteX0" fmla="*/ 16934 w 3903134"/>
              <a:gd name="connsiteY0" fmla="*/ 0 h 3987800"/>
              <a:gd name="connsiteX1" fmla="*/ 787400 w 3903134"/>
              <a:gd name="connsiteY1" fmla="*/ 16933 h 3987800"/>
              <a:gd name="connsiteX2" fmla="*/ 787400 w 3903134"/>
              <a:gd name="connsiteY2" fmla="*/ 795866 h 3987800"/>
              <a:gd name="connsiteX3" fmla="*/ 1566334 w 3903134"/>
              <a:gd name="connsiteY3" fmla="*/ 804333 h 3987800"/>
              <a:gd name="connsiteX4" fmla="*/ 1566334 w 3903134"/>
              <a:gd name="connsiteY4" fmla="*/ 1591733 h 3987800"/>
              <a:gd name="connsiteX5" fmla="*/ 2353734 w 3903134"/>
              <a:gd name="connsiteY5" fmla="*/ 1591733 h 3987800"/>
              <a:gd name="connsiteX6" fmla="*/ 2336800 w 3903134"/>
              <a:gd name="connsiteY6" fmla="*/ 2396066 h 3987800"/>
              <a:gd name="connsiteX7" fmla="*/ 3115734 w 3903134"/>
              <a:gd name="connsiteY7" fmla="*/ 2396066 h 3987800"/>
              <a:gd name="connsiteX8" fmla="*/ 3124200 w 3903134"/>
              <a:gd name="connsiteY8" fmla="*/ 3191933 h 3987800"/>
              <a:gd name="connsiteX9" fmla="*/ 3903134 w 3903134"/>
              <a:gd name="connsiteY9" fmla="*/ 3191933 h 3987800"/>
              <a:gd name="connsiteX10" fmla="*/ 3903134 w 3903134"/>
              <a:gd name="connsiteY10" fmla="*/ 3987800 h 3987800"/>
              <a:gd name="connsiteX11" fmla="*/ 2345267 w 3903134"/>
              <a:gd name="connsiteY11" fmla="*/ 3979333 h 3987800"/>
              <a:gd name="connsiteX12" fmla="*/ 2345267 w 3903134"/>
              <a:gd name="connsiteY12" fmla="*/ 3183466 h 3987800"/>
              <a:gd name="connsiteX13" fmla="*/ 1566334 w 3903134"/>
              <a:gd name="connsiteY13" fmla="*/ 3183466 h 3987800"/>
              <a:gd name="connsiteX14" fmla="*/ 1566334 w 3903134"/>
              <a:gd name="connsiteY14" fmla="*/ 2379133 h 3987800"/>
              <a:gd name="connsiteX15" fmla="*/ 778934 w 3903134"/>
              <a:gd name="connsiteY15" fmla="*/ 2379133 h 3987800"/>
              <a:gd name="connsiteX16" fmla="*/ 787400 w 3903134"/>
              <a:gd name="connsiteY16" fmla="*/ 787400 h 3987800"/>
              <a:gd name="connsiteX17" fmla="*/ 0 w 3903134"/>
              <a:gd name="connsiteY17" fmla="*/ 795866 h 3987800"/>
              <a:gd name="connsiteX18" fmla="*/ 16934 w 3903134"/>
              <a:gd name="connsiteY18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03134" h="3987800">
                <a:moveTo>
                  <a:pt x="16934" y="0"/>
                </a:moveTo>
                <a:lnTo>
                  <a:pt x="787400" y="16933"/>
                </a:lnTo>
                <a:lnTo>
                  <a:pt x="787400" y="795866"/>
                </a:lnTo>
                <a:lnTo>
                  <a:pt x="1566334" y="804333"/>
                </a:lnTo>
                <a:lnTo>
                  <a:pt x="1566334" y="1591733"/>
                </a:lnTo>
                <a:lnTo>
                  <a:pt x="2353734" y="1591733"/>
                </a:lnTo>
                <a:lnTo>
                  <a:pt x="2336800" y="2396066"/>
                </a:lnTo>
                <a:lnTo>
                  <a:pt x="3115734" y="2396066"/>
                </a:lnTo>
                <a:lnTo>
                  <a:pt x="3124200" y="3191933"/>
                </a:lnTo>
                <a:lnTo>
                  <a:pt x="3903134" y="3191933"/>
                </a:lnTo>
                <a:lnTo>
                  <a:pt x="3903134" y="3987800"/>
                </a:lnTo>
                <a:lnTo>
                  <a:pt x="2345267" y="3979333"/>
                </a:lnTo>
                <a:lnTo>
                  <a:pt x="2345267" y="3183466"/>
                </a:lnTo>
                <a:lnTo>
                  <a:pt x="1566334" y="3183466"/>
                </a:lnTo>
                <a:lnTo>
                  <a:pt x="1566334" y="2379133"/>
                </a:lnTo>
                <a:lnTo>
                  <a:pt x="778934" y="2379133"/>
                </a:lnTo>
                <a:lnTo>
                  <a:pt x="787400" y="787400"/>
                </a:lnTo>
                <a:lnTo>
                  <a:pt x="0" y="795866"/>
                </a:lnTo>
                <a:lnTo>
                  <a:pt x="1693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 	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2692688" y="1714013"/>
            <a:ext cx="3703961" cy="4697571"/>
          </a:xfrm>
          <a:custGeom>
            <a:avLst/>
            <a:gdLst>
              <a:gd name="T0" fmla="*/ 0 w 828"/>
              <a:gd name="T1" fmla="*/ 0 h 1040"/>
              <a:gd name="T2" fmla="*/ 0 w 828"/>
              <a:gd name="T3" fmla="*/ 2147483647 h 1040"/>
              <a:gd name="T4" fmla="*/ 2147483647 w 828"/>
              <a:gd name="T5" fmla="*/ 2147483647 h 1040"/>
              <a:gd name="T6" fmla="*/ 2147483647 w 828"/>
              <a:gd name="T7" fmla="*/ 2147483647 h 1040"/>
              <a:gd name="T8" fmla="*/ 2147483647 w 828"/>
              <a:gd name="T9" fmla="*/ 2147483647 h 1040"/>
              <a:gd name="T10" fmla="*/ 2147483647 w 828"/>
              <a:gd name="T11" fmla="*/ 2147483647 h 1040"/>
              <a:gd name="T12" fmla="*/ 2147483647 w 828"/>
              <a:gd name="T13" fmla="*/ 2147483647 h 1040"/>
              <a:gd name="T14" fmla="*/ 2147483647 w 828"/>
              <a:gd name="T15" fmla="*/ 2147483647 h 1040"/>
              <a:gd name="T16" fmla="*/ 2147483647 w 828"/>
              <a:gd name="T17" fmla="*/ 2147483647 h 1040"/>
              <a:gd name="T18" fmla="*/ 2147483647 w 828"/>
              <a:gd name="T19" fmla="*/ 2147483647 h 10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8" h="1040">
                <a:moveTo>
                  <a:pt x="0" y="0"/>
                </a:moveTo>
                <a:lnTo>
                  <a:pt x="0" y="212"/>
                </a:lnTo>
                <a:lnTo>
                  <a:pt x="204" y="212"/>
                </a:lnTo>
                <a:lnTo>
                  <a:pt x="204" y="424"/>
                </a:lnTo>
                <a:lnTo>
                  <a:pt x="412" y="424"/>
                </a:lnTo>
                <a:lnTo>
                  <a:pt x="412" y="628"/>
                </a:lnTo>
                <a:lnTo>
                  <a:pt x="616" y="620"/>
                </a:lnTo>
                <a:lnTo>
                  <a:pt x="620" y="836"/>
                </a:lnTo>
                <a:lnTo>
                  <a:pt x="828" y="832"/>
                </a:lnTo>
                <a:lnTo>
                  <a:pt x="828" y="1040"/>
                </a:lnTo>
              </a:path>
            </a:pathLst>
          </a:custGeom>
          <a:noFill/>
          <a:ln w="254000" cmpd="sng">
            <a:solidFill>
              <a:srgbClr val="CC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 smtClean="0"/>
              <a:t>Directly to either side of the staircase you will find elements called </a:t>
            </a:r>
            <a:r>
              <a:rPr lang="en-US" b="0" dirty="0" smtClean="0"/>
              <a:t>_________ </a:t>
            </a:r>
            <a:r>
              <a:rPr lang="en-US" dirty="0" smtClean="0"/>
              <a:t>.  </a:t>
            </a:r>
            <a:endParaRPr lang="en-CA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0500" y="-114300"/>
            <a:ext cx="8420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ORGANIZATION OF THE PERIODIC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3030" y="1043940"/>
            <a:ext cx="1524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metalloids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055132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</a:t>
            </a:r>
            <a:r>
              <a:rPr lang="en-US" b="0" dirty="0" smtClean="0"/>
              <a:t>__</a:t>
            </a:r>
            <a:r>
              <a:rPr lang="en-US" dirty="0" smtClean="0"/>
              <a:t> </a:t>
            </a:r>
            <a:r>
              <a:rPr lang="en-US" dirty="0"/>
              <a:t>of these types of elements.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4385310" y="103632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8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tl">
                  <a:schemeClr val="tx1"/>
                </a:outerShdw>
              </a:effectLst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648200" y="3505200"/>
            <a:ext cx="1566862" cy="461963"/>
          </a:xfrm>
          <a:prstGeom prst="rect">
            <a:avLst/>
          </a:prstGeom>
          <a:solidFill>
            <a:srgbClr val="C8FF2D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metalloids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9159" grpId="0" animBg="1"/>
      <p:bldP spid="49159" grpId="1" animBg="1"/>
      <p:bldP spid="9222" grpId="0"/>
      <p:bldP spid="9222" grpId="1"/>
      <p:bldP spid="9" grpId="0"/>
      <p:bldP spid="10" grpId="0"/>
      <p:bldP spid="10" grpId="1"/>
      <p:bldP spid="3" grpId="0"/>
      <p:bldP spid="3" grpId="1"/>
      <p:bldP spid="12" grpId="0"/>
      <p:bldP spid="12" grpId="1"/>
      <p:bldP spid="49163" grpId="0" animBg="1"/>
      <p:bldP spid="491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15490" y="796290"/>
            <a:ext cx="6899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</a:pPr>
            <a:r>
              <a:rPr lang="en-CA" dirty="0" smtClean="0"/>
              <a:t>                                                                               except for  </a:t>
            </a:r>
          </a:p>
          <a:p>
            <a:pPr eaLnBrk="1" hangingPunct="1">
              <a:buSzPct val="130000"/>
            </a:pPr>
            <a:r>
              <a:rPr lang="en-CA" b="0" dirty="0" smtClean="0"/>
              <a:t>________</a:t>
            </a:r>
            <a:r>
              <a:rPr lang="en-CA" dirty="0" smtClean="0"/>
              <a:t> </a:t>
            </a:r>
            <a:r>
              <a:rPr lang="en-CA" dirty="0"/>
              <a:t>which is a </a:t>
            </a:r>
            <a:r>
              <a:rPr lang="en-CA" b="0" dirty="0"/>
              <a:t>_____</a:t>
            </a:r>
            <a:r>
              <a:rPr lang="en-CA" dirty="0"/>
              <a:t> 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86690" y="685800"/>
            <a:ext cx="146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3200" u="sng" dirty="0">
                <a:solidFill>
                  <a:srgbClr val="0033CC"/>
                </a:solidFill>
              </a:rPr>
              <a:t>Metals</a:t>
            </a:r>
            <a:r>
              <a:rPr lang="en-CA" sz="3200" dirty="0">
                <a:solidFill>
                  <a:srgbClr val="0033CC"/>
                </a:solidFill>
              </a:rPr>
              <a:t>:</a:t>
            </a:r>
            <a:endParaRPr lang="en-CA" sz="3200" u="sng" dirty="0">
              <a:solidFill>
                <a:srgbClr val="0033CC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676400" y="796290"/>
            <a:ext cx="605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/>
              <a:t>All metals are </a:t>
            </a:r>
            <a:r>
              <a:rPr lang="en-CA" b="0" dirty="0" smtClean="0"/>
              <a:t>_____</a:t>
            </a:r>
            <a:r>
              <a:rPr lang="en-CA" dirty="0" smtClean="0"/>
              <a:t> at </a:t>
            </a:r>
            <a:r>
              <a:rPr lang="en-CA" dirty="0"/>
              <a:t>room </a:t>
            </a:r>
            <a:r>
              <a:rPr lang="en-CA" dirty="0" smtClean="0"/>
              <a:t>temperature</a:t>
            </a:r>
            <a:endParaRPr lang="en-CA" dirty="0"/>
          </a:p>
        </p:txBody>
      </p:sp>
      <p:sp>
        <p:nvSpPr>
          <p:cNvPr id="10245" name="TextBox 16"/>
          <p:cNvSpPr txBox="1">
            <a:spLocks noChangeArrowheads="1"/>
          </p:cNvSpPr>
          <p:nvPr/>
        </p:nvSpPr>
        <p:spPr bwMode="auto">
          <a:xfrm>
            <a:off x="228600" y="1619071"/>
            <a:ext cx="586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/>
              <a:t>Many metals are </a:t>
            </a:r>
            <a:r>
              <a:rPr lang="en-CA" b="0" dirty="0" smtClean="0"/>
              <a:t>_______</a:t>
            </a:r>
            <a:r>
              <a:rPr lang="en-CA" dirty="0" smtClean="0"/>
              <a:t> and </a:t>
            </a:r>
            <a:r>
              <a:rPr lang="en-CA" b="0" dirty="0" smtClean="0"/>
              <a:t>______</a:t>
            </a:r>
            <a:r>
              <a:rPr lang="en-CA" dirty="0" smtClean="0"/>
              <a:t> in </a:t>
            </a:r>
            <a:r>
              <a:rPr lang="en-CA" dirty="0"/>
              <a:t>color</a:t>
            </a:r>
            <a:r>
              <a:rPr lang="en-CA" dirty="0" smtClean="0"/>
              <a:t>, </a:t>
            </a:r>
            <a:r>
              <a:rPr lang="en-CA" b="0" dirty="0" smtClean="0"/>
              <a:t>______ </a:t>
            </a:r>
            <a:r>
              <a:rPr lang="en-CA" dirty="0" smtClean="0"/>
              <a:t>, </a:t>
            </a:r>
            <a:r>
              <a:rPr lang="en-CA" b="0" dirty="0" smtClean="0"/>
              <a:t>_________ </a:t>
            </a:r>
            <a:r>
              <a:rPr lang="en-CA" dirty="0" smtClean="0"/>
              <a:t>, </a:t>
            </a:r>
            <a:r>
              <a:rPr lang="en-CA" b="0" dirty="0" smtClean="0"/>
              <a:t>__________ </a:t>
            </a:r>
            <a:r>
              <a:rPr lang="en-CA" dirty="0" smtClean="0"/>
              <a:t>and some are </a:t>
            </a:r>
            <a:r>
              <a:rPr lang="en-CA" b="0" dirty="0" smtClean="0"/>
              <a:t>________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828800"/>
            <a:ext cx="2404081" cy="1551395"/>
          </a:xfrm>
          <a:prstGeom prst="roundRect">
            <a:avLst>
              <a:gd name="adj" fmla="val 95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552700" cy="1847850"/>
          </a:xfrm>
          <a:prstGeom prst="roundRect">
            <a:avLst>
              <a:gd name="adj" fmla="val 95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9" b="2430"/>
          <a:stretch/>
        </p:blipFill>
        <p:spPr bwMode="auto">
          <a:xfrm>
            <a:off x="3581401" y="4643929"/>
            <a:ext cx="2209800" cy="1985471"/>
          </a:xfrm>
          <a:prstGeom prst="roundRect">
            <a:avLst>
              <a:gd name="adj" fmla="val 95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84377"/>
            <a:ext cx="2362200" cy="3145023"/>
          </a:xfrm>
          <a:prstGeom prst="roundRect">
            <a:avLst>
              <a:gd name="adj" fmla="val 95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480310" y="1977211"/>
            <a:ext cx="1525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malleable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333500" y="1977211"/>
            <a:ext cx="1116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</a:pPr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ductile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0500" y="-1143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METALS, NON-METALS &amp; METALLOIDS</a:t>
            </a:r>
          </a:p>
        </p:txBody>
      </p:sp>
      <p:pic>
        <p:nvPicPr>
          <p:cNvPr id="102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667"/>
          <a:stretch>
            <a:fillRect/>
          </a:stretch>
        </p:blipFill>
        <p:spPr bwMode="auto">
          <a:xfrm>
            <a:off x="533400" y="5029200"/>
            <a:ext cx="2514600" cy="1600200"/>
          </a:xfrm>
          <a:prstGeom prst="roundRect">
            <a:avLst>
              <a:gd name="adj" fmla="val 95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609600" y="5943601"/>
            <a:ext cx="759923" cy="6593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96" t="39398" r="16039" b="33435"/>
          <a:stretch/>
        </p:blipFill>
        <p:spPr bwMode="auto">
          <a:xfrm>
            <a:off x="3581400" y="2860352"/>
            <a:ext cx="2226026" cy="1635448"/>
          </a:xfrm>
          <a:prstGeom prst="roundRect">
            <a:avLst>
              <a:gd name="adj" fmla="val 95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3657600" y="3886200"/>
            <a:ext cx="769501" cy="58483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Hg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6190" y="77343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solids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044350" y="1154430"/>
            <a:ext cx="1244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mercury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580383" y="1154430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liquid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735580" y="1619071"/>
            <a:ext cx="1211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lustrous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431030" y="1619071"/>
            <a:ext cx="101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silvery</a:t>
            </a:r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4061460" y="1977211"/>
            <a:ext cx="1581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conductive</a:t>
            </a:r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2339340" y="2354401"/>
            <a:ext cx="13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tx1"/>
                  </a:outerShdw>
                </a:effectLst>
              </a:rPr>
              <a:t>magnetic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243" grpId="0"/>
      <p:bldP spid="10243" grpId="1"/>
      <p:bldP spid="10244" grpId="0"/>
      <p:bldP spid="10244" grpId="1"/>
      <p:bldP spid="10245" grpId="0"/>
      <p:bldP spid="10245" grpId="1"/>
      <p:bldP spid="12" grpId="0"/>
      <p:bldP spid="12" grpId="1"/>
      <p:bldP spid="13" grpId="0"/>
      <p:bldP spid="13" grpId="1"/>
      <p:bldP spid="10242" grpId="0"/>
      <p:bldP spid="17" grpId="0"/>
      <p:bldP spid="17" grpId="1"/>
      <p:bldP spid="18" grpId="0"/>
      <p:bldP spid="18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26" grpId="0"/>
      <p:bldP spid="26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headEnd type="none"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1924</Words>
  <Application>Microsoft Office PowerPoint</Application>
  <PresentationFormat>On-screen Show (4:3)</PresentationFormat>
  <Paragraphs>487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Toronto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madelinne1.krenn</cp:lastModifiedBy>
  <cp:revision>145</cp:revision>
  <dcterms:created xsi:type="dcterms:W3CDTF">2011-11-23T16:07:22Z</dcterms:created>
  <dcterms:modified xsi:type="dcterms:W3CDTF">2013-09-13T13:21:10Z</dcterms:modified>
</cp:coreProperties>
</file>